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40C_72EEA33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handoutMasterIdLst>
    <p:handoutMasterId r:id="rId40"/>
  </p:handoutMasterIdLst>
  <p:sldIdLst>
    <p:sldId id="1282" r:id="rId2"/>
    <p:sldId id="256" r:id="rId3"/>
    <p:sldId id="1025" r:id="rId4"/>
    <p:sldId id="1026" r:id="rId5"/>
    <p:sldId id="1036" r:id="rId6"/>
    <p:sldId id="1264" r:id="rId7"/>
    <p:sldId id="2620" r:id="rId8"/>
    <p:sldId id="2624" r:id="rId9"/>
    <p:sldId id="2625" r:id="rId10"/>
    <p:sldId id="2626" r:id="rId11"/>
    <p:sldId id="1038" r:id="rId12"/>
    <p:sldId id="1039" r:id="rId13"/>
    <p:sldId id="1028" r:id="rId14"/>
    <p:sldId id="2619" r:id="rId15"/>
    <p:sldId id="1279" r:id="rId16"/>
    <p:sldId id="1280" r:id="rId17"/>
    <p:sldId id="1265" r:id="rId18"/>
    <p:sldId id="2566" r:id="rId19"/>
    <p:sldId id="2617" r:id="rId20"/>
    <p:sldId id="2593" r:id="rId21"/>
    <p:sldId id="2618" r:id="rId22"/>
    <p:sldId id="1041" r:id="rId23"/>
    <p:sldId id="2621" r:id="rId24"/>
    <p:sldId id="1027" r:id="rId25"/>
    <p:sldId id="1029" r:id="rId26"/>
    <p:sldId id="1030" r:id="rId27"/>
    <p:sldId id="1031" r:id="rId28"/>
    <p:sldId id="2622" r:id="rId29"/>
    <p:sldId id="2623" r:id="rId30"/>
    <p:sldId id="1266" r:id="rId31"/>
    <p:sldId id="1281" r:id="rId32"/>
    <p:sldId id="1032" r:id="rId33"/>
    <p:sldId id="1037" r:id="rId34"/>
    <p:sldId id="1033" r:id="rId35"/>
    <p:sldId id="1034" r:id="rId36"/>
    <p:sldId id="1035" r:id="rId37"/>
    <p:sldId id="436" r:id="rId38"/>
  </p:sldIdLst>
  <p:sldSz cx="12192000" cy="6858000"/>
  <p:notesSz cx="6858000" cy="9144000"/>
  <p:embeddedFontLst>
    <p:embeddedFont>
      <p:font typeface="Century Gothic" panose="020B0502020202020204" pitchFamily="34"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Khula" panose="02000000000000000000" pitchFamily="2"/>
      <p:regular r:id="rId49"/>
      <p:bold r:id="rId50"/>
      <p:italic r:id="rId51"/>
      <p:boldItalic r:id="rId52"/>
    </p:embeddedFont>
    <p:embeddedFont>
      <p:font typeface="Khula SemiBold" panose="02000000000000000000" pitchFamily="2"/>
      <p:regular r:id="rId53"/>
      <p:bold r:id="rId54"/>
    </p:embeddedFont>
    <p:embeddedFont>
      <p:font typeface="Poppins" panose="00000500000000000000" pitchFamily="2" charset="0"/>
      <p:regular r:id="rId55"/>
      <p:bold r:id="rId56"/>
      <p:italic r:id="rId57"/>
      <p:boldItalic r:id="rId58"/>
    </p:embeddedFont>
    <p:embeddedFont>
      <p:font typeface="Poppins Medium" panose="00000600000000000000" pitchFamily="2" charset="0"/>
      <p:regular r:id="rId59"/>
      <p:italic r:id="rId60"/>
    </p:embeddedFont>
    <p:embeddedFont>
      <p:font typeface="Poppins SemiBold" panose="00000700000000000000" pitchFamily="2" charset="0"/>
      <p:bold r:id="rId61"/>
      <p:boldItalic r:id="rId62"/>
    </p:embeddedFont>
    <p:embeddedFont>
      <p:font typeface="Verdana Pro" panose="020B0604030504040204" pitchFamily="34" charset="0"/>
      <p:regular r:id="rId63"/>
      <p:bold r:id="rId64"/>
      <p:italic r:id="rId65"/>
      <p:boldItalic r:id="rId66"/>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A8EA91-248C-D5C3-B329-34E1C2CD2530}" name="Bill Curry" initials="BC" userId="S::Bill.Curry@improving.com::b222fc12-2085-4fb3-b859-e1610eac68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92C"/>
    <a:srgbClr val="168FB2"/>
    <a:srgbClr val="E48736"/>
    <a:srgbClr val="0F7975"/>
    <a:srgbClr val="005596"/>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91B5D-7E86-4427-BA64-C0E62B76B609}" v="93" dt="2025-12-10T19:29:1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66158" autoAdjust="0"/>
  </p:normalViewPr>
  <p:slideViewPr>
    <p:cSldViewPr snapToGrid="0">
      <p:cViewPr varScale="1">
        <p:scale>
          <a:sx n="98" d="100"/>
          <a:sy n="98" d="100"/>
        </p:scale>
        <p:origin x="2476" y="2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urry" userId="b222fc12-2085-4fb3-b859-e1610eac680e" providerId="ADAL" clId="{421FDADF-0D08-4773-B584-08F43127DCD1}"/>
    <pc:docChg chg="custSel addSld delSld modSld sldOrd">
      <pc:chgData name="Bill Curry" userId="b222fc12-2085-4fb3-b859-e1610eac680e" providerId="ADAL" clId="{421FDADF-0D08-4773-B584-08F43127DCD1}" dt="2025-12-10T19:40:12.829" v="2130" actId="20577"/>
      <pc:docMkLst>
        <pc:docMk/>
      </pc:docMkLst>
      <pc:sldChg chg="modSp mod">
        <pc:chgData name="Bill Curry" userId="b222fc12-2085-4fb3-b859-e1610eac680e" providerId="ADAL" clId="{421FDADF-0D08-4773-B584-08F43127DCD1}" dt="2025-12-10T04:12:32.741" v="2045" actId="20577"/>
        <pc:sldMkLst>
          <pc:docMk/>
          <pc:sldMk cId="3735813184" sldId="256"/>
        </pc:sldMkLst>
        <pc:spChg chg="mod">
          <ac:chgData name="Bill Curry" userId="b222fc12-2085-4fb3-b859-e1610eac680e" providerId="ADAL" clId="{421FDADF-0D08-4773-B584-08F43127DCD1}" dt="2025-12-10T04:12:32.741" v="2045" actId="20577"/>
          <ac:spMkLst>
            <pc:docMk/>
            <pc:sldMk cId="3735813184" sldId="256"/>
            <ac:spMk id="11" creationId="{BA789F69-011B-BAE5-3089-95AC518AB77D}"/>
          </ac:spMkLst>
        </pc:spChg>
      </pc:sldChg>
      <pc:sldChg chg="modSp mod">
        <pc:chgData name="Bill Curry" userId="b222fc12-2085-4fb3-b859-e1610eac680e" providerId="ADAL" clId="{421FDADF-0D08-4773-B584-08F43127DCD1}" dt="2025-12-10T04:13:49.383" v="2105" actId="20577"/>
        <pc:sldMkLst>
          <pc:docMk/>
          <pc:sldMk cId="3703495202" sldId="1025"/>
        </pc:sldMkLst>
        <pc:spChg chg="mod">
          <ac:chgData name="Bill Curry" userId="b222fc12-2085-4fb3-b859-e1610eac680e" providerId="ADAL" clId="{421FDADF-0D08-4773-B584-08F43127DCD1}" dt="2025-12-10T04:13:49.383" v="2105" actId="20577"/>
          <ac:spMkLst>
            <pc:docMk/>
            <pc:sldMk cId="3703495202" sldId="1025"/>
            <ac:spMk id="3" creationId="{9D472772-3335-DD03-AA7F-3A449B265355}"/>
          </ac:spMkLst>
        </pc:spChg>
      </pc:sldChg>
      <pc:sldChg chg="modNotesTx">
        <pc:chgData name="Bill Curry" userId="b222fc12-2085-4fb3-b859-e1610eac680e" providerId="ADAL" clId="{421FDADF-0D08-4773-B584-08F43127DCD1}" dt="2025-12-10T03:36:08.803" v="319" actId="20577"/>
        <pc:sldMkLst>
          <pc:docMk/>
          <pc:sldMk cId="3950671734" sldId="1028"/>
        </pc:sldMkLst>
      </pc:sldChg>
      <pc:sldChg chg="modNotesTx">
        <pc:chgData name="Bill Curry" userId="b222fc12-2085-4fb3-b859-e1610eac680e" providerId="ADAL" clId="{421FDADF-0D08-4773-B584-08F43127DCD1}" dt="2025-12-10T04:08:17.955" v="1727" actId="20577"/>
        <pc:sldMkLst>
          <pc:docMk/>
          <pc:sldMk cId="1950916130" sldId="1029"/>
        </pc:sldMkLst>
      </pc:sldChg>
      <pc:sldChg chg="modSp mod">
        <pc:chgData name="Bill Curry" userId="b222fc12-2085-4fb3-b859-e1610eac680e" providerId="ADAL" clId="{421FDADF-0D08-4773-B584-08F43127DCD1}" dt="2025-12-10T04:04:51.853" v="1530" actId="13926"/>
        <pc:sldMkLst>
          <pc:docMk/>
          <pc:sldMk cId="4120114420" sldId="1032"/>
        </pc:sldMkLst>
        <pc:spChg chg="mod">
          <ac:chgData name="Bill Curry" userId="b222fc12-2085-4fb3-b859-e1610eac680e" providerId="ADAL" clId="{421FDADF-0D08-4773-B584-08F43127DCD1}" dt="2025-12-10T04:04:51.853" v="1530" actId="13926"/>
          <ac:spMkLst>
            <pc:docMk/>
            <pc:sldMk cId="4120114420" sldId="1032"/>
            <ac:spMk id="3" creationId="{09A1B244-63C0-B5EF-69E9-8E4C55C8656C}"/>
          </ac:spMkLst>
        </pc:spChg>
      </pc:sldChg>
      <pc:sldChg chg="modNotesTx">
        <pc:chgData name="Bill Curry" userId="b222fc12-2085-4fb3-b859-e1610eac680e" providerId="ADAL" clId="{421FDADF-0D08-4773-B584-08F43127DCD1}" dt="2025-12-10T04:10:01.588" v="1800" actId="20577"/>
        <pc:sldMkLst>
          <pc:docMk/>
          <pc:sldMk cId="3354759627" sldId="1038"/>
        </pc:sldMkLst>
      </pc:sldChg>
      <pc:sldChg chg="modSp mod modNotesTx">
        <pc:chgData name="Bill Curry" userId="b222fc12-2085-4fb3-b859-e1610eac680e" providerId="ADAL" clId="{421FDADF-0D08-4773-B584-08F43127DCD1}" dt="2025-12-10T03:34:58.002" v="109" actId="20577"/>
        <pc:sldMkLst>
          <pc:docMk/>
          <pc:sldMk cId="2412392496" sldId="1039"/>
        </pc:sldMkLst>
        <pc:spChg chg="mod">
          <ac:chgData name="Bill Curry" userId="b222fc12-2085-4fb3-b859-e1610eac680e" providerId="ADAL" clId="{421FDADF-0D08-4773-B584-08F43127DCD1}" dt="2025-12-10T03:34:58.002" v="109" actId="20577"/>
          <ac:spMkLst>
            <pc:docMk/>
            <pc:sldMk cId="2412392496" sldId="1039"/>
            <ac:spMk id="5" creationId="{ACCEFF1F-8D25-7BF5-A996-A610AE60E3A4}"/>
          </ac:spMkLst>
        </pc:spChg>
      </pc:sldChg>
      <pc:sldChg chg="modSp mod modNotesTx">
        <pc:chgData name="Bill Curry" userId="b222fc12-2085-4fb3-b859-e1610eac680e" providerId="ADAL" clId="{421FDADF-0D08-4773-B584-08F43127DCD1}" dt="2025-12-10T04:08:32.672" v="1729" actId="20577"/>
        <pc:sldMkLst>
          <pc:docMk/>
          <pc:sldMk cId="414371201" sldId="1041"/>
        </pc:sldMkLst>
        <pc:spChg chg="mod">
          <ac:chgData name="Bill Curry" userId="b222fc12-2085-4fb3-b859-e1610eac680e" providerId="ADAL" clId="{421FDADF-0D08-4773-B584-08F43127DCD1}" dt="2025-12-10T03:54:10.727" v="871" actId="20577"/>
          <ac:spMkLst>
            <pc:docMk/>
            <pc:sldMk cId="414371201" sldId="1041"/>
            <ac:spMk id="3" creationId="{397635C5-840E-FF9A-0742-97220A049EAF}"/>
          </ac:spMkLst>
        </pc:spChg>
      </pc:sldChg>
      <pc:sldChg chg="del modNotesTx">
        <pc:chgData name="Bill Curry" userId="b222fc12-2085-4fb3-b859-e1610eac680e" providerId="ADAL" clId="{421FDADF-0D08-4773-B584-08F43127DCD1}" dt="2025-12-10T03:57:04.653" v="914" actId="47"/>
        <pc:sldMkLst>
          <pc:docMk/>
          <pc:sldMk cId="3091210958" sldId="1263"/>
        </pc:sldMkLst>
      </pc:sldChg>
      <pc:sldChg chg="add modNotesTx">
        <pc:chgData name="Bill Curry" userId="b222fc12-2085-4fb3-b859-e1610eac680e" providerId="ADAL" clId="{421FDADF-0D08-4773-B584-08F43127DCD1}" dt="2025-12-10T04:01:32.470" v="1306" actId="20577"/>
        <pc:sldMkLst>
          <pc:docMk/>
          <pc:sldMk cId="604969342" sldId="1265"/>
        </pc:sldMkLst>
      </pc:sldChg>
      <pc:sldChg chg="addSp delSp modSp del mod ord modClrScheme chgLayout">
        <pc:chgData name="Bill Curry" userId="b222fc12-2085-4fb3-b859-e1610eac680e" providerId="ADAL" clId="{421FDADF-0D08-4773-B584-08F43127DCD1}" dt="2025-12-10T03:57:38.347" v="915" actId="2696"/>
        <pc:sldMkLst>
          <pc:docMk/>
          <pc:sldMk cId="2935874481" sldId="1265"/>
        </pc:sldMkLst>
        <pc:spChg chg="mod ord">
          <ac:chgData name="Bill Curry" userId="b222fc12-2085-4fb3-b859-e1610eac680e" providerId="ADAL" clId="{421FDADF-0D08-4773-B584-08F43127DCD1}" dt="2025-12-10T03:56:37.430" v="904" actId="700"/>
          <ac:spMkLst>
            <pc:docMk/>
            <pc:sldMk cId="2935874481" sldId="1265"/>
            <ac:spMk id="2" creationId="{8138BA2F-2C31-E82B-F6BD-E68923231180}"/>
          </ac:spMkLst>
        </pc:spChg>
        <pc:spChg chg="del mod ord">
          <ac:chgData name="Bill Curry" userId="b222fc12-2085-4fb3-b859-e1610eac680e" providerId="ADAL" clId="{421FDADF-0D08-4773-B584-08F43127DCD1}" dt="2025-12-10T03:56:42.912" v="905" actId="478"/>
          <ac:spMkLst>
            <pc:docMk/>
            <pc:sldMk cId="2935874481" sldId="1265"/>
            <ac:spMk id="3" creationId="{82D24B66-1F12-1B87-D059-A182158BA82E}"/>
          </ac:spMkLst>
        </pc:spChg>
        <pc:spChg chg="del">
          <ac:chgData name="Bill Curry" userId="b222fc12-2085-4fb3-b859-e1610eac680e" providerId="ADAL" clId="{421FDADF-0D08-4773-B584-08F43127DCD1}" dt="2025-12-10T03:56:37.430" v="904" actId="700"/>
          <ac:spMkLst>
            <pc:docMk/>
            <pc:sldMk cId="2935874481" sldId="1265"/>
            <ac:spMk id="4" creationId="{9EDF7DAC-BF87-2C6F-37AA-DBADA8B0757D}"/>
          </ac:spMkLst>
        </pc:spChg>
        <pc:spChg chg="add mod">
          <ac:chgData name="Bill Curry" userId="b222fc12-2085-4fb3-b859-e1610eac680e" providerId="ADAL" clId="{421FDADF-0D08-4773-B584-08F43127DCD1}" dt="2025-12-10T03:56:42.912" v="905" actId="478"/>
          <ac:spMkLst>
            <pc:docMk/>
            <pc:sldMk cId="2935874481" sldId="1265"/>
            <ac:spMk id="6" creationId="{707A6895-7FAC-C0CB-8F12-E160CC454E47}"/>
          </ac:spMkLst>
        </pc:spChg>
      </pc:sldChg>
      <pc:sldChg chg="delSp mod">
        <pc:chgData name="Bill Curry" userId="b222fc12-2085-4fb3-b859-e1610eac680e" providerId="ADAL" clId="{421FDADF-0D08-4773-B584-08F43127DCD1}" dt="2025-12-10T04:04:23.380" v="1521" actId="478"/>
        <pc:sldMkLst>
          <pc:docMk/>
          <pc:sldMk cId="2975595737" sldId="1266"/>
        </pc:sldMkLst>
        <pc:spChg chg="del">
          <ac:chgData name="Bill Curry" userId="b222fc12-2085-4fb3-b859-e1610eac680e" providerId="ADAL" clId="{421FDADF-0D08-4773-B584-08F43127DCD1}" dt="2025-12-10T04:04:23.380" v="1521" actId="478"/>
          <ac:spMkLst>
            <pc:docMk/>
            <pc:sldMk cId="2975595737" sldId="1266"/>
            <ac:spMk id="6" creationId="{1919B9E3-095A-C330-0558-102B6D27437C}"/>
          </ac:spMkLst>
        </pc:spChg>
      </pc:sldChg>
      <pc:sldChg chg="modSp mod modAnim modNotesTx">
        <pc:chgData name="Bill Curry" userId="b222fc12-2085-4fb3-b859-e1610eac680e" providerId="ADAL" clId="{421FDADF-0D08-4773-B584-08F43127DCD1}" dt="2025-12-10T03:45:36.998" v="531" actId="6549"/>
        <pc:sldMkLst>
          <pc:docMk/>
          <pc:sldMk cId="80302073" sldId="1279"/>
        </pc:sldMkLst>
        <pc:spChg chg="mod">
          <ac:chgData name="Bill Curry" userId="b222fc12-2085-4fb3-b859-e1610eac680e" providerId="ADAL" clId="{421FDADF-0D08-4773-B584-08F43127DCD1}" dt="2025-12-10T03:44:34.460" v="392" actId="27636"/>
          <ac:spMkLst>
            <pc:docMk/>
            <pc:sldMk cId="80302073" sldId="1279"/>
            <ac:spMk id="9" creationId="{7B0ED357-7A6D-2B07-E19C-723A1972704D}"/>
          </ac:spMkLst>
        </pc:spChg>
      </pc:sldChg>
      <pc:sldChg chg="addSp delSp modSp mod modNotesTx">
        <pc:chgData name="Bill Curry" userId="b222fc12-2085-4fb3-b859-e1610eac680e" providerId="ADAL" clId="{421FDADF-0D08-4773-B584-08F43127DCD1}" dt="2025-12-10T04:15:39.680" v="2106" actId="20577"/>
        <pc:sldMkLst>
          <pc:docMk/>
          <pc:sldMk cId="3367056556" sldId="1280"/>
        </pc:sldMkLst>
        <pc:spChg chg="mod">
          <ac:chgData name="Bill Curry" userId="b222fc12-2085-4fb3-b859-e1610eac680e" providerId="ADAL" clId="{421FDADF-0D08-4773-B584-08F43127DCD1}" dt="2025-12-10T04:15:39.680" v="2106" actId="20577"/>
          <ac:spMkLst>
            <pc:docMk/>
            <pc:sldMk cId="3367056556" sldId="1280"/>
            <ac:spMk id="6" creationId="{53F7CDB3-CDA7-272F-2526-690CD3244FAA}"/>
          </ac:spMkLst>
        </pc:spChg>
        <pc:spChg chg="mod">
          <ac:chgData name="Bill Curry" userId="b222fc12-2085-4fb3-b859-e1610eac680e" providerId="ADAL" clId="{421FDADF-0D08-4773-B584-08F43127DCD1}" dt="2025-12-10T03:52:31.830" v="763" actId="27636"/>
          <ac:spMkLst>
            <pc:docMk/>
            <pc:sldMk cId="3367056556" sldId="1280"/>
            <ac:spMk id="9" creationId="{08738E39-0A2B-CFEC-8D5B-1E0AB1718C87}"/>
          </ac:spMkLst>
        </pc:spChg>
        <pc:picChg chg="add del mod">
          <ac:chgData name="Bill Curry" userId="b222fc12-2085-4fb3-b859-e1610eac680e" providerId="ADAL" clId="{421FDADF-0D08-4773-B584-08F43127DCD1}" dt="2025-12-10T03:49:41.179" v="573" actId="478"/>
          <ac:picMkLst>
            <pc:docMk/>
            <pc:sldMk cId="3367056556" sldId="1280"/>
            <ac:picMk id="5" creationId="{4DD45B44-87D2-DDDE-F7D9-DCFDC2C7ADD5}"/>
          </ac:picMkLst>
        </pc:picChg>
        <pc:picChg chg="add mod">
          <ac:chgData name="Bill Curry" userId="b222fc12-2085-4fb3-b859-e1610eac680e" providerId="ADAL" clId="{421FDADF-0D08-4773-B584-08F43127DCD1}" dt="2025-12-10T03:50:17.821" v="578" actId="14100"/>
          <ac:picMkLst>
            <pc:docMk/>
            <pc:sldMk cId="3367056556" sldId="1280"/>
            <ac:picMk id="10" creationId="{90D214AA-BCEF-5003-54FB-F342CB2E3F97}"/>
          </ac:picMkLst>
        </pc:picChg>
        <pc:picChg chg="del">
          <ac:chgData name="Bill Curry" userId="b222fc12-2085-4fb3-b859-e1610eac680e" providerId="ADAL" clId="{421FDADF-0D08-4773-B584-08F43127DCD1}" dt="2025-12-10T03:49:18.643" v="569" actId="478"/>
          <ac:picMkLst>
            <pc:docMk/>
            <pc:sldMk cId="3367056556" sldId="1280"/>
            <ac:picMk id="13" creationId="{B558E467-EC56-CA33-1F81-7130F1974FB8}"/>
          </ac:picMkLst>
        </pc:picChg>
      </pc:sldChg>
      <pc:sldChg chg="modSp mod">
        <pc:chgData name="Bill Curry" userId="b222fc12-2085-4fb3-b859-e1610eac680e" providerId="ADAL" clId="{421FDADF-0D08-4773-B584-08F43127DCD1}" dt="2025-12-10T04:11:48.467" v="2017" actId="20577"/>
        <pc:sldMkLst>
          <pc:docMk/>
          <pc:sldMk cId="819631772" sldId="1282"/>
        </pc:sldMkLst>
        <pc:spChg chg="mod">
          <ac:chgData name="Bill Curry" userId="b222fc12-2085-4fb3-b859-e1610eac680e" providerId="ADAL" clId="{421FDADF-0D08-4773-B584-08F43127DCD1}" dt="2025-12-10T04:11:48.467" v="2017" actId="20577"/>
          <ac:spMkLst>
            <pc:docMk/>
            <pc:sldMk cId="819631772" sldId="1282"/>
            <ac:spMk id="5" creationId="{29031BCE-AAF1-299C-EC0D-11C2FFB6D1E8}"/>
          </ac:spMkLst>
        </pc:spChg>
      </pc:sldChg>
      <pc:sldChg chg="modSp add mod modNotesTx">
        <pc:chgData name="Bill Curry" userId="b222fc12-2085-4fb3-b859-e1610eac680e" providerId="ADAL" clId="{421FDADF-0D08-4773-B584-08F43127DCD1}" dt="2025-12-10T04:09:40.670" v="1787" actId="27636"/>
        <pc:sldMkLst>
          <pc:docMk/>
          <pc:sldMk cId="1660705456" sldId="2566"/>
        </pc:sldMkLst>
        <pc:spChg chg="mod">
          <ac:chgData name="Bill Curry" userId="b222fc12-2085-4fb3-b859-e1610eac680e" providerId="ADAL" clId="{421FDADF-0D08-4773-B584-08F43127DCD1}" dt="2025-12-10T04:09:40.670" v="1787" actId="27636"/>
          <ac:spMkLst>
            <pc:docMk/>
            <pc:sldMk cId="1660705456" sldId="2566"/>
            <ac:spMk id="4" creationId="{B88A0908-E575-B761-C576-DFFC61146F71}"/>
          </ac:spMkLst>
        </pc:spChg>
      </pc:sldChg>
      <pc:sldChg chg="del ord modNotesTx">
        <pc:chgData name="Bill Curry" userId="b222fc12-2085-4fb3-b859-e1610eac680e" providerId="ADAL" clId="{421FDADF-0D08-4773-B584-08F43127DCD1}" dt="2025-12-10T03:57:38.347" v="915" actId="2696"/>
        <pc:sldMkLst>
          <pc:docMk/>
          <pc:sldMk cId="3054051264" sldId="2566"/>
        </pc:sldMkLst>
      </pc:sldChg>
      <pc:sldChg chg="add modNotesTx">
        <pc:chgData name="Bill Curry" userId="b222fc12-2085-4fb3-b859-e1610eac680e" providerId="ADAL" clId="{421FDADF-0D08-4773-B584-08F43127DCD1}" dt="2025-12-10T04:08:53.161" v="1757" actId="20577"/>
        <pc:sldMkLst>
          <pc:docMk/>
          <pc:sldMk cId="41995335" sldId="2593"/>
        </pc:sldMkLst>
      </pc:sldChg>
      <pc:sldChg chg="del ord">
        <pc:chgData name="Bill Curry" userId="b222fc12-2085-4fb3-b859-e1610eac680e" providerId="ADAL" clId="{421FDADF-0D08-4773-B584-08F43127DCD1}" dt="2025-12-10T03:57:38.347" v="915" actId="2696"/>
        <pc:sldMkLst>
          <pc:docMk/>
          <pc:sldMk cId="1337677557" sldId="2593"/>
        </pc:sldMkLst>
      </pc:sldChg>
      <pc:sldChg chg="del ord">
        <pc:chgData name="Bill Curry" userId="b222fc12-2085-4fb3-b859-e1610eac680e" providerId="ADAL" clId="{421FDADF-0D08-4773-B584-08F43127DCD1}" dt="2025-12-10T03:57:38.347" v="915" actId="2696"/>
        <pc:sldMkLst>
          <pc:docMk/>
          <pc:sldMk cId="2698002508" sldId="2617"/>
        </pc:sldMkLst>
      </pc:sldChg>
      <pc:sldChg chg="add modNotesTx">
        <pc:chgData name="Bill Curry" userId="b222fc12-2085-4fb3-b859-e1610eac680e" providerId="ADAL" clId="{421FDADF-0D08-4773-B584-08F43127DCD1}" dt="2025-12-10T04:09:22.856" v="1770" actId="20577"/>
        <pc:sldMkLst>
          <pc:docMk/>
          <pc:sldMk cId="3602308150" sldId="2617"/>
        </pc:sldMkLst>
      </pc:sldChg>
      <pc:sldChg chg="del ord modNotesTx">
        <pc:chgData name="Bill Curry" userId="b222fc12-2085-4fb3-b859-e1610eac680e" providerId="ADAL" clId="{421FDADF-0D08-4773-B584-08F43127DCD1}" dt="2025-12-10T03:57:38.347" v="915" actId="2696"/>
        <pc:sldMkLst>
          <pc:docMk/>
          <pc:sldMk cId="1727473836" sldId="2618"/>
        </pc:sldMkLst>
      </pc:sldChg>
      <pc:sldChg chg="add modNotesTx">
        <pc:chgData name="Bill Curry" userId="b222fc12-2085-4fb3-b859-e1610eac680e" providerId="ADAL" clId="{421FDADF-0D08-4773-B584-08F43127DCD1}" dt="2025-12-10T04:08:43.195" v="1744" actId="20577"/>
        <pc:sldMkLst>
          <pc:docMk/>
          <pc:sldMk cId="2757875312" sldId="2618"/>
        </pc:sldMkLst>
      </pc:sldChg>
      <pc:sldChg chg="modSp add mod modNotesTx">
        <pc:chgData name="Bill Curry" userId="b222fc12-2085-4fb3-b859-e1610eac680e" providerId="ADAL" clId="{421FDADF-0D08-4773-B584-08F43127DCD1}" dt="2025-12-10T04:00:50.419" v="1191" actId="20577"/>
        <pc:sldMkLst>
          <pc:docMk/>
          <pc:sldMk cId="4052731346" sldId="2619"/>
        </pc:sldMkLst>
        <pc:spChg chg="mod">
          <ac:chgData name="Bill Curry" userId="b222fc12-2085-4fb3-b859-e1610eac680e" providerId="ADAL" clId="{421FDADF-0D08-4773-B584-08F43127DCD1}" dt="2025-12-10T03:56:54.404" v="913" actId="20577"/>
          <ac:spMkLst>
            <pc:docMk/>
            <pc:sldMk cId="4052731346" sldId="2619"/>
            <ac:spMk id="2" creationId="{62BB3B0D-2311-5186-05FF-08127935EADD}"/>
          </ac:spMkLst>
        </pc:spChg>
      </pc:sldChg>
      <pc:sldChg chg="modSp add mod modNotesTx">
        <pc:chgData name="Bill Curry" userId="b222fc12-2085-4fb3-b859-e1610eac680e" providerId="ADAL" clId="{421FDADF-0D08-4773-B584-08F43127DCD1}" dt="2025-12-10T04:00:19.229" v="1130" actId="20577"/>
        <pc:sldMkLst>
          <pc:docMk/>
          <pc:sldMk cId="2217798001" sldId="2620"/>
        </pc:sldMkLst>
        <pc:spChg chg="mod">
          <ac:chgData name="Bill Curry" userId="b222fc12-2085-4fb3-b859-e1610eac680e" providerId="ADAL" clId="{421FDADF-0D08-4773-B584-08F43127DCD1}" dt="2025-12-10T04:00:00.597" v="1047" actId="20577"/>
          <ac:spMkLst>
            <pc:docMk/>
            <pc:sldMk cId="2217798001" sldId="2620"/>
            <ac:spMk id="2" creationId="{A777E52C-855B-F470-0902-DE5FAC4FAB64}"/>
          </ac:spMkLst>
        </pc:spChg>
      </pc:sldChg>
      <pc:sldChg chg="modSp add mod modNotesTx">
        <pc:chgData name="Bill Curry" userId="b222fc12-2085-4fb3-b859-e1610eac680e" providerId="ADAL" clId="{421FDADF-0D08-4773-B584-08F43127DCD1}" dt="2025-12-10T04:03:26.531" v="1520" actId="20577"/>
        <pc:sldMkLst>
          <pc:docMk/>
          <pc:sldMk cId="1596366317" sldId="2621"/>
        </pc:sldMkLst>
        <pc:spChg chg="mod">
          <ac:chgData name="Bill Curry" userId="b222fc12-2085-4fb3-b859-e1610eac680e" providerId="ADAL" clId="{421FDADF-0D08-4773-B584-08F43127DCD1}" dt="2025-12-10T04:02:24.736" v="1326" actId="20577"/>
          <ac:spMkLst>
            <pc:docMk/>
            <pc:sldMk cId="1596366317" sldId="2621"/>
            <ac:spMk id="2" creationId="{7D61FEC0-EB18-266C-7E33-9577067D964A}"/>
          </ac:spMkLst>
        </pc:spChg>
      </pc:sldChg>
      <pc:sldChg chg="modSp add mod modNotesTx">
        <pc:chgData name="Bill Curry" userId="b222fc12-2085-4fb3-b859-e1610eac680e" providerId="ADAL" clId="{421FDADF-0D08-4773-B584-08F43127DCD1}" dt="2025-12-10T19:40:12.829" v="2130" actId="20577"/>
        <pc:sldMkLst>
          <pc:docMk/>
          <pc:sldMk cId="1422671998" sldId="2622"/>
        </pc:sldMkLst>
        <pc:spChg chg="mod">
          <ac:chgData name="Bill Curry" userId="b222fc12-2085-4fb3-b859-e1610eac680e" providerId="ADAL" clId="{421FDADF-0D08-4773-B584-08F43127DCD1}" dt="2025-12-10T19:40:12.829" v="2130" actId="20577"/>
          <ac:spMkLst>
            <pc:docMk/>
            <pc:sldMk cId="1422671998" sldId="2622"/>
            <ac:spMk id="3" creationId="{EA13C8DC-3B5F-0DE3-D5B1-8669393E93C9}"/>
          </ac:spMkLst>
        </pc:spChg>
      </pc:sldChg>
      <pc:sldChg chg="add modNotesTx">
        <pc:chgData name="Bill Curry" userId="b222fc12-2085-4fb3-b859-e1610eac680e" providerId="ADAL" clId="{421FDADF-0D08-4773-B584-08F43127DCD1}" dt="2025-12-10T04:07:50.980" v="1725" actId="20577"/>
        <pc:sldMkLst>
          <pc:docMk/>
          <pc:sldMk cId="738049481" sldId="2623"/>
        </pc:sldMkLst>
      </pc:sldChg>
    </pc:docChg>
  </pc:docChgLst>
</pc:chgInfo>
</file>

<file path=ppt/comments/modernComment_40C_72EEA339.xml><?xml version="1.0" encoding="utf-8"?>
<p188:cmLst xmlns:a="http://schemas.openxmlformats.org/drawingml/2006/main" xmlns:r="http://schemas.openxmlformats.org/officeDocument/2006/relationships" xmlns:p188="http://schemas.microsoft.com/office/powerpoint/2018/8/main">
  <p188:cm id="{081FFEC8-13EC-4F96-AF38-A4FC8672F490}" authorId="{5EA8EA91-248C-D5C3-B329-34E1C2CD2530}" status="resolved" created="2025-12-03T05:00:07.272" complete="100000">
    <pc:sldMkLst xmlns:pc="http://schemas.microsoft.com/office/powerpoint/2013/main/command">
      <pc:docMk/>
      <pc:sldMk cId="1928241977" sldId="1036"/>
    </pc:sldMkLst>
    <p188:txBody>
      <a:bodyPr/>
      <a:lstStyle/>
      <a:p>
        <a:r>
          <a:rPr lang="en-US"/>
          <a:t>Npm, node and OpenSpec may come out once we lock down the content</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10AC8-D616-42BE-A7D8-04E5F3B4CB9E}" type="doc">
      <dgm:prSet loTypeId="urn:microsoft.com/office/officeart/2024/3/layout/verticalVisualTextBlock1" loCatId="Picture" qsTypeId="urn:microsoft.com/office/officeart/2005/8/quickstyle/simple4" qsCatId="simple" csTypeId="urn:microsoft.com/office/officeart/2005/8/colors/accent3_2" csCatId="accent3" phldr="1"/>
      <dgm:spPr/>
      <dgm:t>
        <a:bodyPr/>
        <a:lstStyle/>
        <a:p>
          <a:endParaRPr lang="en-US"/>
        </a:p>
      </dgm:t>
    </dgm:pt>
    <dgm:pt modelId="{9667C910-DFEE-4F44-9285-F7888BC89C75}">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Refining Your Prompt</a:t>
          </a:r>
        </a:p>
      </dgm:t>
    </dgm:pt>
    <dgm:pt modelId="{1F0EEBAF-046F-403C-AAB5-24879239A4DC}" type="parTrans" cxnId="{DDAAC387-83CA-432E-BB5A-7B1227AB2F6D}">
      <dgm:prSet/>
      <dgm:spPr/>
      <dgm:t>
        <a:bodyPr/>
        <a:lstStyle/>
        <a:p>
          <a:endParaRPr lang="en-US">
            <a:latin typeface="Poppins" panose="00000500000000000000" pitchFamily="2" charset="0"/>
            <a:cs typeface="Poppins" panose="00000500000000000000" pitchFamily="2" charset="0"/>
          </a:endParaRPr>
        </a:p>
      </dgm:t>
    </dgm:pt>
    <dgm:pt modelId="{06A0B39E-2B38-40B9-8B17-60856C20F7BF}" type="sibTrans" cxnId="{DDAAC387-83CA-432E-BB5A-7B1227AB2F6D}">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18FD3FF4-A205-4362-BA5C-3AD68FEA83D7}">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gm:t>
    </dgm:pt>
    <dgm:pt modelId="{5C14F5CB-46FF-44AA-BC53-3C1B7B7C78F7}" type="par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78DB05FF-D4CD-49FB-A5F7-9FB405290A31}" type="sib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C4849787-6C30-45E1-82B7-122E1C9977BD}">
      <dgm:prSet/>
      <dgm:spPr/>
      <dgm:t>
        <a:bodyPr/>
        <a:lstStyle/>
        <a:p>
          <a:pPr>
            <a:lnSpc>
              <a:spcPct val="100000"/>
            </a:lnSpc>
            <a:defRPr b="1"/>
          </a:pPr>
          <a:r>
            <a:rPr lang="en-US" dirty="0">
              <a:solidFill>
                <a:schemeClr val="accent2"/>
              </a:solidFill>
              <a:latin typeface="Poppins" panose="00000500000000000000" pitchFamily="2" charset="0"/>
              <a:cs typeface="Poppins" panose="00000500000000000000" pitchFamily="2" charset="0"/>
            </a:rPr>
            <a:t>Use AI to update the prompt</a:t>
          </a:r>
        </a:p>
      </dgm:t>
    </dgm:pt>
    <dgm:pt modelId="{B2DC4F73-83CB-4F85-A6D3-9B5A5B61E143}" type="par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C289F6D7-0C70-44D6-8648-CB0CE95EF370}" type="sib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2B9B53CC-5EDF-4637-9CE3-C52F46DC3B91}">
      <dgm:prSet/>
      <dgm:spPr/>
      <dgm:t>
        <a:bodyPr/>
        <a:lstStyle/>
        <a:p>
          <a:pPr>
            <a:lnSpc>
              <a:spcPct val="100000"/>
            </a:lnSpc>
          </a:pPr>
          <a:r>
            <a:rPr lang="en-US"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gm:t>
    </dgm:pt>
    <dgm:pt modelId="{829A5453-00F0-4F7A-9991-123C933E7CDA}" type="par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A3FF57BD-9907-4781-8424-599D1584AB96}" type="sib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FC3D845F-B0B8-46EA-A54A-C61B788EA950}">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Adjust Context and Constraints</a:t>
          </a:r>
        </a:p>
      </dgm:t>
    </dgm:pt>
    <dgm:pt modelId="{DCDF0AE8-A4EF-4BF1-8768-BE4D719630D5}" type="parTrans" cxnId="{359C048E-099A-4296-ABE3-190DBE5A41F9}">
      <dgm:prSet/>
      <dgm:spPr/>
      <dgm:t>
        <a:bodyPr/>
        <a:lstStyle/>
        <a:p>
          <a:endParaRPr lang="en-US">
            <a:latin typeface="Poppins" panose="00000500000000000000" pitchFamily="2" charset="0"/>
            <a:cs typeface="Poppins" panose="00000500000000000000" pitchFamily="2" charset="0"/>
          </a:endParaRPr>
        </a:p>
      </dgm:t>
    </dgm:pt>
    <dgm:pt modelId="{A1B2505C-5C0E-4FBE-825B-1B358B427C37}" type="sibTrans" cxnId="{359C048E-099A-4296-ABE3-190DBE5A41F9}">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247AD82B-6398-46EC-8B4C-652FE5F1C5F9}">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gm:t>
    </dgm:pt>
    <dgm:pt modelId="{5D6193BE-B22F-4900-BCCB-BBDF568CB56A}" type="par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69C1AC52-0BA8-4946-9A6A-3A53CDB15C67}" type="sib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D91B872B-7700-4E65-A638-705EEBCB9434}" type="pres">
      <dgm:prSet presAssocID="{92B10AC8-D616-42BE-A7D8-04E5F3B4CB9E}" presName="Root" presStyleCnt="0">
        <dgm:presLayoutVars>
          <dgm:dir/>
          <dgm:resizeHandles val="exact"/>
        </dgm:presLayoutVars>
      </dgm:prSet>
      <dgm:spPr/>
    </dgm:pt>
    <dgm:pt modelId="{3F783A37-836F-4714-B5EC-5BFDB250A8FB}" type="pres">
      <dgm:prSet presAssocID="{9667C910-DFEE-4F44-9285-F7888BC89C75}" presName="Composite" presStyleCnt="0"/>
      <dgm:spPr/>
    </dgm:pt>
    <dgm:pt modelId="{88824FED-C831-42C8-A9B2-F7C59AACE5A1}" type="pres">
      <dgm:prSet presAssocID="{9667C910-DFEE-4F44-9285-F7888BC89C7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dgm:spPr>
      <dgm:extLst>
        <a:ext uri="{E40237B7-FDA0-4F09-8148-C483321AD2D9}">
          <dgm14:cNvPr xmlns:dgm14="http://schemas.microsoft.com/office/drawing/2010/diagram" id="0" name="" descr="Starting a work day with a to do list"/>
        </a:ext>
      </dgm:extLst>
    </dgm:pt>
    <dgm:pt modelId="{A190C792-C485-4499-9BFF-896FD8C0AB76}" type="pres">
      <dgm:prSet presAssocID="{9667C910-DFEE-4F44-9285-F7888BC89C75}" presName="Subtitle" presStyleLbl="revTx" presStyleIdx="0" presStyleCnt="6">
        <dgm:presLayoutVars>
          <dgm:chMax val="0"/>
          <dgm:bulletEnabled/>
        </dgm:presLayoutVars>
      </dgm:prSet>
      <dgm:spPr/>
    </dgm:pt>
    <dgm:pt modelId="{47BB8836-56D9-4645-99C1-5BB5221D01D7}" type="pres">
      <dgm:prSet presAssocID="{9667C910-DFEE-4F44-9285-F7888BC89C75}" presName="Description" presStyleLbl="revTx" presStyleIdx="1" presStyleCnt="6">
        <dgm:presLayoutVars>
          <dgm:bulletEnabled/>
        </dgm:presLayoutVars>
      </dgm:prSet>
      <dgm:spPr/>
    </dgm:pt>
    <dgm:pt modelId="{858DD9FD-C0E2-42EE-8C77-7AD4C1CBE8F7}" type="pres">
      <dgm:prSet presAssocID="{06A0B39E-2B38-40B9-8B17-60856C20F7BF}" presName="sibTrans" presStyleLbl="sibTrans2D1" presStyleIdx="0" presStyleCnt="0"/>
      <dgm:spPr/>
    </dgm:pt>
    <dgm:pt modelId="{21C7A61C-CF1B-4128-A2B5-4A44A88C0C9E}" type="pres">
      <dgm:prSet presAssocID="{FC3D845F-B0B8-46EA-A54A-C61B788EA950}" presName="Composite" presStyleCnt="0"/>
      <dgm:spPr/>
    </dgm:pt>
    <dgm:pt modelId="{DAE7A9D1-A38E-459E-A47E-36ED9BF29AF4}" type="pres">
      <dgm:prSet presAssocID="{FC3D845F-B0B8-46EA-A54A-C61B788EA95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dgm:spPr>
      <dgm:extLst>
        <a:ext uri="{E40237B7-FDA0-4F09-8148-C483321AD2D9}">
          <dgm14:cNvPr xmlns:dgm14="http://schemas.microsoft.com/office/drawing/2010/diagram" id="0" name="" descr="Hand drawn businessman and business woman icons in red and black colors are connected by arrows randomly on white background. This image shows the social media, and online communication between business people."/>
        </a:ext>
      </dgm:extLst>
    </dgm:pt>
    <dgm:pt modelId="{E14A02D6-0518-494E-93DA-406BCD32DBA0}" type="pres">
      <dgm:prSet presAssocID="{FC3D845F-B0B8-46EA-A54A-C61B788EA950}" presName="Subtitle" presStyleLbl="revTx" presStyleIdx="2" presStyleCnt="6">
        <dgm:presLayoutVars>
          <dgm:chMax val="0"/>
          <dgm:bulletEnabled/>
        </dgm:presLayoutVars>
      </dgm:prSet>
      <dgm:spPr/>
    </dgm:pt>
    <dgm:pt modelId="{AD0D1054-DE91-4D88-B1D4-7E6802B2022F}" type="pres">
      <dgm:prSet presAssocID="{FC3D845F-B0B8-46EA-A54A-C61B788EA950}" presName="Description" presStyleLbl="revTx" presStyleIdx="3" presStyleCnt="6">
        <dgm:presLayoutVars>
          <dgm:bulletEnabled/>
        </dgm:presLayoutVars>
      </dgm:prSet>
      <dgm:spPr/>
    </dgm:pt>
    <dgm:pt modelId="{4205D0F8-B006-AE4C-B086-AE0E64D6D3D9}" type="pres">
      <dgm:prSet presAssocID="{A1B2505C-5C0E-4FBE-825B-1B358B427C37}" presName="sibTrans" presStyleLbl="sibTrans2D1" presStyleIdx="0" presStyleCnt="0"/>
      <dgm:spPr/>
    </dgm:pt>
    <dgm:pt modelId="{23FD2740-4F06-4B84-97B7-F496F3801D4C}" type="pres">
      <dgm:prSet presAssocID="{C4849787-6C30-45E1-82B7-122E1C9977BD}" presName="Composite" presStyleCnt="0"/>
      <dgm:spPr/>
    </dgm:pt>
    <dgm:pt modelId="{62925AE4-039D-4F9C-81CD-BD6666555A54}" type="pres">
      <dgm:prSet presAssocID="{C4849787-6C30-45E1-82B7-122E1C9977B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dgm:spPr>
      <dgm:extLst>
        <a:ext uri="{E40237B7-FDA0-4F09-8148-C483321AD2D9}">
          <dgm14:cNvPr xmlns:dgm14="http://schemas.microsoft.com/office/drawing/2010/diagram" id="0" name="" descr="Female drawing flow chart"/>
        </a:ext>
      </dgm:extLst>
    </dgm:pt>
    <dgm:pt modelId="{E340D67D-5F06-4991-80D2-862CDC0D8DA5}" type="pres">
      <dgm:prSet presAssocID="{C4849787-6C30-45E1-82B7-122E1C9977BD}" presName="Subtitle" presStyleLbl="revTx" presStyleIdx="4" presStyleCnt="6">
        <dgm:presLayoutVars>
          <dgm:chMax val="0"/>
          <dgm:bulletEnabled/>
        </dgm:presLayoutVars>
      </dgm:prSet>
      <dgm:spPr/>
    </dgm:pt>
    <dgm:pt modelId="{A68D45FE-ED46-46A7-B492-656445E6A94D}" type="pres">
      <dgm:prSet presAssocID="{C4849787-6C30-45E1-82B7-122E1C9977BD}" presName="Description" presStyleLbl="revTx" presStyleIdx="5" presStyleCnt="6">
        <dgm:presLayoutVars>
          <dgm:bulletEnabled/>
        </dgm:presLayoutVars>
      </dgm:prSet>
      <dgm:spPr/>
    </dgm:pt>
  </dgm:ptLst>
  <dgm:cxnLst>
    <dgm:cxn modelId="{2397620A-285F-42EF-AA06-20E09556CBE5}" srcId="{C4849787-6C30-45E1-82B7-122E1C9977BD}" destId="{2B9B53CC-5EDF-4637-9CE3-C52F46DC3B91}" srcOrd="0" destOrd="0" parTransId="{829A5453-00F0-4F7A-9991-123C933E7CDA}" sibTransId="{A3FF57BD-9907-4781-8424-599D1584AB96}"/>
    <dgm:cxn modelId="{8F757B10-75F1-CA47-9F28-A2EB9EBB8C8A}" type="presOf" srcId="{18FD3FF4-A205-4362-BA5C-3AD68FEA83D7}" destId="{47BB8836-56D9-4645-99C1-5BB5221D01D7}" srcOrd="0" destOrd="0" presId="urn:microsoft.com/office/officeart/2024/3/layout/verticalVisualTextBlock1"/>
    <dgm:cxn modelId="{609B5824-9386-4A33-A1EB-A462CC221C06}" type="presOf" srcId="{92B10AC8-D616-42BE-A7D8-04E5F3B4CB9E}" destId="{D91B872B-7700-4E65-A638-705EEBCB9434}" srcOrd="0" destOrd="0" presId="urn:microsoft.com/office/officeart/2024/3/layout/verticalVisualTextBlock1"/>
    <dgm:cxn modelId="{F054E72C-5C38-794E-9BC6-80BDEB7F6A71}" type="presOf" srcId="{FC3D845F-B0B8-46EA-A54A-C61B788EA950}" destId="{E14A02D6-0518-494E-93DA-406BCD32DBA0}" srcOrd="0" destOrd="0" presId="urn:microsoft.com/office/officeart/2024/3/layout/verticalVisualTextBlock1"/>
    <dgm:cxn modelId="{5A23E155-498D-41CB-8C50-C9342A512E28}" srcId="{FC3D845F-B0B8-46EA-A54A-C61B788EA950}" destId="{247AD82B-6398-46EC-8B4C-652FE5F1C5F9}" srcOrd="0" destOrd="0" parTransId="{5D6193BE-B22F-4900-BCCB-BBDF568CB56A}" sibTransId="{69C1AC52-0BA8-4946-9A6A-3A53CDB15C67}"/>
    <dgm:cxn modelId="{13F21D76-9346-7C47-A14E-E67468D222A0}" type="presOf" srcId="{9667C910-DFEE-4F44-9285-F7888BC89C75}" destId="{A190C792-C485-4499-9BFF-896FD8C0AB76}" srcOrd="0" destOrd="0" presId="urn:microsoft.com/office/officeart/2024/3/layout/verticalVisualTextBlock1"/>
    <dgm:cxn modelId="{593E4C83-E0EF-FF47-8DC7-9CF98E1C3CC4}" type="presOf" srcId="{C4849787-6C30-45E1-82B7-122E1C9977BD}" destId="{E340D67D-5F06-4991-80D2-862CDC0D8DA5}" srcOrd="0" destOrd="0" presId="urn:microsoft.com/office/officeart/2024/3/layout/verticalVisualTextBlock1"/>
    <dgm:cxn modelId="{DDAAC387-83CA-432E-BB5A-7B1227AB2F6D}" srcId="{92B10AC8-D616-42BE-A7D8-04E5F3B4CB9E}" destId="{9667C910-DFEE-4F44-9285-F7888BC89C75}" srcOrd="0" destOrd="0" parTransId="{1F0EEBAF-046F-403C-AAB5-24879239A4DC}" sibTransId="{06A0B39E-2B38-40B9-8B17-60856C20F7BF}"/>
    <dgm:cxn modelId="{5F0DF289-CA3E-554D-B2CD-FF1B03BDE35A}" type="presOf" srcId="{2B9B53CC-5EDF-4637-9CE3-C52F46DC3B91}" destId="{A68D45FE-ED46-46A7-B492-656445E6A94D}" srcOrd="0" destOrd="0" presId="urn:microsoft.com/office/officeart/2024/3/layout/verticalVisualTextBlock1"/>
    <dgm:cxn modelId="{359C048E-099A-4296-ABE3-190DBE5A41F9}" srcId="{92B10AC8-D616-42BE-A7D8-04E5F3B4CB9E}" destId="{FC3D845F-B0B8-46EA-A54A-C61B788EA950}" srcOrd="1" destOrd="0" parTransId="{DCDF0AE8-A4EF-4BF1-8768-BE4D719630D5}" sibTransId="{A1B2505C-5C0E-4FBE-825B-1B358B427C37}"/>
    <dgm:cxn modelId="{FCDFA79F-A543-4B1E-9262-AD4F73106526}" srcId="{9667C910-DFEE-4F44-9285-F7888BC89C75}" destId="{18FD3FF4-A205-4362-BA5C-3AD68FEA83D7}" srcOrd="0" destOrd="0" parTransId="{5C14F5CB-46FF-44AA-BC53-3C1B7B7C78F7}" sibTransId="{78DB05FF-D4CD-49FB-A5F7-9FB405290A31}"/>
    <dgm:cxn modelId="{4E1229A9-E1CB-2041-9539-1FC4BDF8E76B}" type="presOf" srcId="{247AD82B-6398-46EC-8B4C-652FE5F1C5F9}" destId="{AD0D1054-DE91-4D88-B1D4-7E6802B2022F}" srcOrd="0" destOrd="0" presId="urn:microsoft.com/office/officeart/2024/3/layout/verticalVisualTextBlock1"/>
    <dgm:cxn modelId="{AF3E0BBD-EE7B-44E0-8B40-25629578869D}" srcId="{92B10AC8-D616-42BE-A7D8-04E5F3B4CB9E}" destId="{C4849787-6C30-45E1-82B7-122E1C9977BD}" srcOrd="2" destOrd="0" parTransId="{B2DC4F73-83CB-4F85-A6D3-9B5A5B61E143}" sibTransId="{C289F6D7-0C70-44D6-8648-CB0CE95EF370}"/>
    <dgm:cxn modelId="{AEB171CF-D100-BD44-B7F3-B746E3766D05}" type="presOf" srcId="{06A0B39E-2B38-40B9-8B17-60856C20F7BF}" destId="{858DD9FD-C0E2-42EE-8C77-7AD4C1CBE8F7}" srcOrd="0" destOrd="0" presId="urn:microsoft.com/office/officeart/2024/3/layout/verticalVisualTextBlock1"/>
    <dgm:cxn modelId="{CC6F88E8-B295-BC40-8BAE-639312491330}" type="presOf" srcId="{A1B2505C-5C0E-4FBE-825B-1B358B427C37}" destId="{4205D0F8-B006-AE4C-B086-AE0E64D6D3D9}" srcOrd="0" destOrd="0" presId="urn:microsoft.com/office/officeart/2024/3/layout/verticalVisualTextBlock1"/>
    <dgm:cxn modelId="{260E832D-32CE-4046-B631-152637FF43D7}" type="presParOf" srcId="{D91B872B-7700-4E65-A638-705EEBCB9434}" destId="{3F783A37-836F-4714-B5EC-5BFDB250A8FB}" srcOrd="0" destOrd="0" presId="urn:microsoft.com/office/officeart/2024/3/layout/verticalVisualTextBlock1"/>
    <dgm:cxn modelId="{916E10AC-8412-C142-9D2F-8E36465DB79D}" type="presParOf" srcId="{3F783A37-836F-4714-B5EC-5BFDB250A8FB}" destId="{88824FED-C831-42C8-A9B2-F7C59AACE5A1}" srcOrd="0" destOrd="0" presId="urn:microsoft.com/office/officeart/2024/3/layout/verticalVisualTextBlock1"/>
    <dgm:cxn modelId="{BEC6151C-E6D4-2C4C-BB93-FE8886DA7CED}" type="presParOf" srcId="{3F783A37-836F-4714-B5EC-5BFDB250A8FB}" destId="{A190C792-C485-4499-9BFF-896FD8C0AB76}" srcOrd="1" destOrd="0" presId="urn:microsoft.com/office/officeart/2024/3/layout/verticalVisualTextBlock1"/>
    <dgm:cxn modelId="{9F3B8485-4E0F-0841-B39A-28EA27F7037B}" type="presParOf" srcId="{3F783A37-836F-4714-B5EC-5BFDB250A8FB}" destId="{47BB8836-56D9-4645-99C1-5BB5221D01D7}" srcOrd="2" destOrd="0" presId="urn:microsoft.com/office/officeart/2024/3/layout/verticalVisualTextBlock1"/>
    <dgm:cxn modelId="{358DA0C5-C93D-6944-94A9-A95A2A84CA99}" type="presParOf" srcId="{D91B872B-7700-4E65-A638-705EEBCB9434}" destId="{858DD9FD-C0E2-42EE-8C77-7AD4C1CBE8F7}" srcOrd="1" destOrd="0" presId="urn:microsoft.com/office/officeart/2024/3/layout/verticalVisualTextBlock1"/>
    <dgm:cxn modelId="{7A7A779A-8868-5C4F-A456-B029A8471D99}" type="presParOf" srcId="{D91B872B-7700-4E65-A638-705EEBCB9434}" destId="{21C7A61C-CF1B-4128-A2B5-4A44A88C0C9E}" srcOrd="2" destOrd="0" presId="urn:microsoft.com/office/officeart/2024/3/layout/verticalVisualTextBlock1"/>
    <dgm:cxn modelId="{DD28641F-99D9-E04D-A88D-D958792DDB8F}" type="presParOf" srcId="{21C7A61C-CF1B-4128-A2B5-4A44A88C0C9E}" destId="{DAE7A9D1-A38E-459E-A47E-36ED9BF29AF4}" srcOrd="0" destOrd="0" presId="urn:microsoft.com/office/officeart/2024/3/layout/verticalVisualTextBlock1"/>
    <dgm:cxn modelId="{38D5C7ED-C5F7-5A42-9888-0A3583CF5344}" type="presParOf" srcId="{21C7A61C-CF1B-4128-A2B5-4A44A88C0C9E}" destId="{E14A02D6-0518-494E-93DA-406BCD32DBA0}" srcOrd="1" destOrd="0" presId="urn:microsoft.com/office/officeart/2024/3/layout/verticalVisualTextBlock1"/>
    <dgm:cxn modelId="{ED67D45B-8F65-EA41-98F3-F81C87CA4998}" type="presParOf" srcId="{21C7A61C-CF1B-4128-A2B5-4A44A88C0C9E}" destId="{AD0D1054-DE91-4D88-B1D4-7E6802B2022F}" srcOrd="2" destOrd="0" presId="urn:microsoft.com/office/officeart/2024/3/layout/verticalVisualTextBlock1"/>
    <dgm:cxn modelId="{A1DD2D50-2B47-EF4C-BE94-B78AD50C544C}" type="presParOf" srcId="{D91B872B-7700-4E65-A638-705EEBCB9434}" destId="{4205D0F8-B006-AE4C-B086-AE0E64D6D3D9}" srcOrd="3" destOrd="0" presId="urn:microsoft.com/office/officeart/2024/3/layout/verticalVisualTextBlock1"/>
    <dgm:cxn modelId="{BDA11CEA-C3FC-8D40-A321-D3BB0913E00F}" type="presParOf" srcId="{D91B872B-7700-4E65-A638-705EEBCB9434}" destId="{23FD2740-4F06-4B84-97B7-F496F3801D4C}" srcOrd="4" destOrd="0" presId="urn:microsoft.com/office/officeart/2024/3/layout/verticalVisualTextBlock1"/>
    <dgm:cxn modelId="{1ADCFB99-3B00-B847-9283-BD0493FFE2FE}" type="presParOf" srcId="{23FD2740-4F06-4B84-97B7-F496F3801D4C}" destId="{62925AE4-039D-4F9C-81CD-BD6666555A54}" srcOrd="0" destOrd="0" presId="urn:microsoft.com/office/officeart/2024/3/layout/verticalVisualTextBlock1"/>
    <dgm:cxn modelId="{75EBAF1A-4819-2344-BF71-9BE85F673D7B}" type="presParOf" srcId="{23FD2740-4F06-4B84-97B7-F496F3801D4C}" destId="{E340D67D-5F06-4991-80D2-862CDC0D8DA5}" srcOrd="1" destOrd="0" presId="urn:microsoft.com/office/officeart/2024/3/layout/verticalVisualTextBlock1"/>
    <dgm:cxn modelId="{9142431C-0E50-0E41-BCAC-25E605CD179A}" type="presParOf" srcId="{23FD2740-4F06-4B84-97B7-F496F3801D4C}" destId="{A68D45FE-ED46-46A7-B492-656445E6A94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24FED-C831-42C8-A9B2-F7C59AACE5A1}">
      <dsp:nvSpPr>
        <dsp:cNvPr id="0" name=""/>
        <dsp:cNvSpPr/>
      </dsp:nvSpPr>
      <dsp:spPr>
        <a:xfrm>
          <a:off x="0" y="0"/>
          <a:ext cx="1265281" cy="126528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A190C792-C485-4499-9BFF-896FD8C0AB76}">
      <dsp:nvSpPr>
        <dsp:cNvPr id="0" name=""/>
        <dsp:cNvSpPr/>
      </dsp:nvSpPr>
      <dsp:spPr>
        <a:xfrm>
          <a:off x="1445281" y="0"/>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Refining Your Prompt</a:t>
          </a:r>
        </a:p>
      </dsp:txBody>
      <dsp:txXfrm>
        <a:off x="1445281" y="0"/>
        <a:ext cx="9760880" cy="480699"/>
      </dsp:txXfrm>
    </dsp:sp>
    <dsp:sp modelId="{47BB8836-56D9-4645-99C1-5BB5221D01D7}">
      <dsp:nvSpPr>
        <dsp:cNvPr id="0" name=""/>
        <dsp:cNvSpPr/>
      </dsp:nvSpPr>
      <dsp:spPr>
        <a:xfrm>
          <a:off x="1445281" y="480699"/>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sp:txBody>
      <dsp:txXfrm>
        <a:off x="1445281" y="480699"/>
        <a:ext cx="9760880" cy="784581"/>
      </dsp:txXfrm>
    </dsp:sp>
    <dsp:sp modelId="{DAE7A9D1-A38E-459E-A47E-36ED9BF29AF4}">
      <dsp:nvSpPr>
        <dsp:cNvPr id="0" name=""/>
        <dsp:cNvSpPr/>
      </dsp:nvSpPr>
      <dsp:spPr>
        <a:xfrm>
          <a:off x="0" y="1366503"/>
          <a:ext cx="1265281" cy="126528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E14A02D6-0518-494E-93DA-406BCD32DBA0}">
      <dsp:nvSpPr>
        <dsp:cNvPr id="0" name=""/>
        <dsp:cNvSpPr/>
      </dsp:nvSpPr>
      <dsp:spPr>
        <a:xfrm>
          <a:off x="1445281" y="1366503"/>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Adjust Context and Constraints</a:t>
          </a:r>
        </a:p>
      </dsp:txBody>
      <dsp:txXfrm>
        <a:off x="1445281" y="1366503"/>
        <a:ext cx="9760880" cy="480699"/>
      </dsp:txXfrm>
    </dsp:sp>
    <dsp:sp modelId="{AD0D1054-DE91-4D88-B1D4-7E6802B2022F}">
      <dsp:nvSpPr>
        <dsp:cNvPr id="0" name=""/>
        <dsp:cNvSpPr/>
      </dsp:nvSpPr>
      <dsp:spPr>
        <a:xfrm>
          <a:off x="1445281" y="1847202"/>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sp:txBody>
      <dsp:txXfrm>
        <a:off x="1445281" y="1847202"/>
        <a:ext cx="9760880" cy="784581"/>
      </dsp:txXfrm>
    </dsp:sp>
    <dsp:sp modelId="{62925AE4-039D-4F9C-81CD-BD6666555A54}">
      <dsp:nvSpPr>
        <dsp:cNvPr id="0" name=""/>
        <dsp:cNvSpPr/>
      </dsp:nvSpPr>
      <dsp:spPr>
        <a:xfrm>
          <a:off x="0" y="2733007"/>
          <a:ext cx="1265281" cy="126528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a:ln>
          <a:noFill/>
        </a:ln>
        <a:effectLst/>
      </dsp:spPr>
      <dsp:style>
        <a:lnRef idx="0">
          <a:scrgbClr r="0" g="0" b="0"/>
        </a:lnRef>
        <a:fillRef idx="3">
          <a:scrgbClr r="0" g="0" b="0"/>
        </a:fillRef>
        <a:effectRef idx="2">
          <a:scrgbClr r="0" g="0" b="0"/>
        </a:effectRef>
        <a:fontRef idx="minor">
          <a:schemeClr val="lt1"/>
        </a:fontRef>
      </dsp:style>
    </dsp:sp>
    <dsp:sp modelId="{E340D67D-5F06-4991-80D2-862CDC0D8DA5}">
      <dsp:nvSpPr>
        <dsp:cNvPr id="0" name=""/>
        <dsp:cNvSpPr/>
      </dsp:nvSpPr>
      <dsp:spPr>
        <a:xfrm>
          <a:off x="1445281" y="2733007"/>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accent2"/>
              </a:solidFill>
              <a:latin typeface="Poppins" panose="00000500000000000000" pitchFamily="2" charset="0"/>
              <a:cs typeface="Poppins" panose="00000500000000000000" pitchFamily="2" charset="0"/>
            </a:rPr>
            <a:t>Use AI to update the prompt</a:t>
          </a:r>
        </a:p>
      </dsp:txBody>
      <dsp:txXfrm>
        <a:off x="1445281" y="2733007"/>
        <a:ext cx="9760880" cy="480699"/>
      </dsp:txXfrm>
    </dsp:sp>
    <dsp:sp modelId="{A68D45FE-ED46-46A7-B492-656445E6A94D}">
      <dsp:nvSpPr>
        <dsp:cNvPr id="0" name=""/>
        <dsp:cNvSpPr/>
      </dsp:nvSpPr>
      <dsp:spPr>
        <a:xfrm>
          <a:off x="1445281" y="3213706"/>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sp:txBody>
      <dsp:txXfrm>
        <a:off x="1445281" y="3213706"/>
        <a:ext cx="9760880" cy="78458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2/7/2026</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02/07/2026</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352211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AC84C-EB26-F9EE-0CF8-B2A64A998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C2DC6-0343-3B23-B834-56E93616D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68EF6-6ABC-F610-FDC1-5868A0B08337}"/>
              </a:ext>
            </a:extLst>
          </p:cNvPr>
          <p:cNvSpPr>
            <a:spLocks noGrp="1"/>
          </p:cNvSpPr>
          <p:nvPr>
            <p:ph type="body" idx="1"/>
          </p:nvPr>
        </p:nvSpPr>
        <p:spPr/>
        <p:txBody>
          <a:bodyPr/>
          <a:lstStyle/>
          <a:p>
            <a:r>
              <a:rPr lang="en-US" dirty="0"/>
              <a:t>Let’s dig into context and how it applies in Windsurf.</a:t>
            </a:r>
          </a:p>
        </p:txBody>
      </p:sp>
      <p:sp>
        <p:nvSpPr>
          <p:cNvPr id="4" name="Slide Number Placeholder 3">
            <a:extLst>
              <a:ext uri="{FF2B5EF4-FFF2-40B4-BE49-F238E27FC236}">
                <a16:creationId xmlns:a16="http://schemas.microsoft.com/office/drawing/2014/main" id="{F1555844-30D8-CF32-5125-3BCB951639A9}"/>
              </a:ext>
            </a:extLst>
          </p:cNvPr>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71642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E3B38-9AAD-DE54-1D6C-513651A5A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4BA6B-FF55-4C90-FA29-829E60505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52DA7-BF6C-6E8A-F6F4-B844E1F1346F}"/>
              </a:ext>
            </a:extLst>
          </p:cNvPr>
          <p:cNvSpPr>
            <a:spLocks noGrp="1"/>
          </p:cNvSpPr>
          <p:nvPr>
            <p:ph type="body" idx="1"/>
          </p:nvPr>
        </p:nvSpPr>
        <p:spPr/>
        <p:txBody>
          <a:bodyPr/>
          <a:lstStyle/>
          <a:p>
            <a:r>
              <a:rPr lang="en-CA" dirty="0">
                <a:cs typeface="Calibri"/>
              </a:rPr>
              <a:t>Call out that not every IDE will handle these the same!</a:t>
            </a:r>
          </a:p>
          <a:p>
            <a:endParaRPr lang="en-CA" dirty="0">
              <a:cs typeface="Calibri"/>
            </a:endParaRPr>
          </a:p>
          <a:p>
            <a:r>
              <a:rPr lang="en-US" dirty="0"/>
              <a:t>(5 minutes)</a:t>
            </a:r>
          </a:p>
          <a:p>
            <a:r>
              <a:rPr lang="en-US" b="1" dirty="0"/>
              <a:t>Goal: </a:t>
            </a:r>
            <a:r>
              <a:rPr lang="en-US" b="0" dirty="0"/>
              <a:t>Paint a clear picture about how the AI assistant in the IDE knows your context.  </a:t>
            </a:r>
          </a:p>
          <a:p>
            <a:endParaRPr lang="en-US" b="0" dirty="0"/>
          </a:p>
          <a:p>
            <a:r>
              <a:rPr lang="en-US" b="1" dirty="0"/>
              <a:t>Duration: </a:t>
            </a:r>
            <a:r>
              <a:rPr lang="en-US" b="0" dirty="0"/>
              <a:t>3 minutes</a:t>
            </a:r>
          </a:p>
          <a:p>
            <a:endParaRPr lang="en-US" b="0" dirty="0"/>
          </a:p>
          <a:p>
            <a:r>
              <a:rPr lang="en-US" b="1" dirty="0"/>
              <a:t>What you say:</a:t>
            </a:r>
          </a:p>
          <a:p>
            <a:r>
              <a:rPr lang="en-US" b="1" dirty="0"/>
              <a:t>Context dramatically changes the answer</a:t>
            </a:r>
            <a:r>
              <a:rPr lang="en-US" dirty="0"/>
              <a:t> you get.</a:t>
            </a:r>
          </a:p>
          <a:p>
            <a:r>
              <a:rPr lang="en-US" dirty="0"/>
              <a:t>In Windsurf, the model can see:</a:t>
            </a:r>
          </a:p>
          <a:p>
            <a:r>
              <a:rPr lang="en-US" dirty="0"/>
              <a:t>The </a:t>
            </a:r>
            <a:r>
              <a:rPr lang="en-US" b="1" dirty="0"/>
              <a:t>file you’re in</a:t>
            </a:r>
            <a:r>
              <a:rPr lang="en-US" dirty="0"/>
              <a:t>, and often the surrounding code and project structure. If your prompt says ‘fix this function’, it will use that local code as context.</a:t>
            </a:r>
          </a:p>
          <a:p>
            <a:r>
              <a:rPr lang="en-US" dirty="0"/>
              <a:t>Your </a:t>
            </a:r>
            <a:r>
              <a:rPr lang="en-US" b="1" dirty="0"/>
              <a:t>selection or cursor</a:t>
            </a:r>
            <a:r>
              <a:rPr lang="en-US" dirty="0"/>
              <a:t>. If you highlight a block and ask ‘refactor this’, that selected region becomes the star of the show. If nothing is selected, it may have to guess what you mean.</a:t>
            </a:r>
          </a:p>
          <a:p>
            <a:r>
              <a:rPr lang="en-US" dirty="0"/>
              <a:t>The </a:t>
            </a:r>
            <a:r>
              <a:rPr lang="en-US" b="1" dirty="0"/>
              <a:t>conversation history</a:t>
            </a:r>
            <a:r>
              <a:rPr lang="en-US" dirty="0"/>
              <a:t> in the chat panel - previous questions, explanations, and code snippets you pasted.  A prompt on message #5 is influenced by what you said in messages #1 thru 4.</a:t>
            </a:r>
          </a:p>
          <a:p>
            <a:r>
              <a:rPr lang="en-US" dirty="0"/>
              <a:t>Plus </a:t>
            </a:r>
            <a:r>
              <a:rPr lang="en-US" b="1" dirty="0"/>
              <a:t>workspace and tools</a:t>
            </a:r>
            <a:r>
              <a:rPr lang="en-US" dirty="0"/>
              <a:t>: repo-wide search, test commands, and, in more advanced setups, MCP tools that expose APIs or systems.</a:t>
            </a:r>
          </a:p>
          <a:p>
            <a:endParaRPr lang="en-US" dirty="0"/>
          </a:p>
          <a:p>
            <a:r>
              <a:rPr lang="en-US" dirty="0"/>
              <a:t>Here, we are focusing on context for Code Completion.  Let’s look at other context uses.</a:t>
            </a:r>
          </a:p>
          <a:p>
            <a:endParaRPr lang="en-US" dirty="0"/>
          </a:p>
          <a:p>
            <a:r>
              <a:rPr lang="en-US" dirty="0"/>
              <a:t>A nice rule of thumb is: </a:t>
            </a:r>
            <a:r>
              <a:rPr lang="en-US" i="1" dirty="0"/>
              <a:t>‘Show, then ask.’</a:t>
            </a:r>
            <a:br>
              <a:rPr lang="en-US" dirty="0"/>
            </a:br>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8D4834D-10E2-7E93-EFF5-9A5BF514D28E}"/>
              </a:ext>
            </a:extLst>
          </p:cNvPr>
          <p:cNvSpPr>
            <a:spLocks noGrp="1"/>
          </p:cNvSpPr>
          <p:nvPr>
            <p:ph type="sldNum" sz="quarter" idx="5"/>
          </p:nvPr>
        </p:nvSpPr>
        <p:spPr/>
        <p:txBody>
          <a:bodyPr/>
          <a:lstStyle/>
          <a:p>
            <a:fld id="{172E2218-332F-2046-8919-12C975A973BC}" type="slidenum">
              <a:rPr lang="en-US" smtClean="0"/>
              <a:t>15</a:t>
            </a:fld>
            <a:endParaRPr lang="en-US"/>
          </a:p>
        </p:txBody>
      </p:sp>
    </p:spTree>
    <p:extLst>
      <p:ext uri="{BB962C8B-B14F-4D97-AF65-F5344CB8AC3E}">
        <p14:creationId xmlns:p14="http://schemas.microsoft.com/office/powerpoint/2010/main" val="432470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5B6A-B5F7-F7AC-9C46-47C451D74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A5B2A-4C0C-7D86-CCD4-D780D19C6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435F2-B091-2841-610E-3067DE3009BC}"/>
              </a:ext>
            </a:extLst>
          </p:cNvPr>
          <p:cNvSpPr>
            <a:spLocks noGrp="1"/>
          </p:cNvSpPr>
          <p:nvPr>
            <p:ph type="body" idx="1"/>
          </p:nvPr>
        </p:nvSpPr>
        <p:spPr/>
        <p:txBody>
          <a:bodyPr/>
          <a:lstStyle/>
          <a:p>
            <a:r>
              <a:rPr lang="en-CA" dirty="0">
                <a:cs typeface="Calibri"/>
              </a:rPr>
              <a:t>Reminder not every IDE will handle these the same!</a:t>
            </a:r>
          </a:p>
          <a:p>
            <a:endParaRPr lang="en-CA" dirty="0">
              <a:cs typeface="Calibri"/>
            </a:endParaRPr>
          </a:p>
          <a:p>
            <a:r>
              <a:rPr lang="en-US" dirty="0"/>
              <a:t>(3 minutes)</a:t>
            </a:r>
          </a:p>
          <a:p>
            <a:r>
              <a:rPr lang="en-US" b="1" dirty="0"/>
              <a:t>Goal: </a:t>
            </a:r>
            <a:r>
              <a:rPr lang="en-US" b="0" dirty="0"/>
              <a:t>Paint a clear picture about how the AI assistant in the IDE knows your context for chat.</a:t>
            </a:r>
          </a:p>
          <a:p>
            <a:endParaRPr lang="en-US" b="0" dirty="0"/>
          </a:p>
          <a:p>
            <a:r>
              <a:rPr lang="en-US" b="1" dirty="0"/>
              <a:t>Duration: </a:t>
            </a:r>
            <a:r>
              <a:rPr lang="en-US" b="0" dirty="0"/>
              <a:t>3 minutes</a:t>
            </a:r>
          </a:p>
          <a:p>
            <a:endParaRPr lang="en-US" b="0" dirty="0"/>
          </a:p>
          <a:p>
            <a:r>
              <a:rPr lang="en-US" b="1" dirty="0"/>
              <a:t>What you say:</a:t>
            </a:r>
          </a:p>
          <a:p>
            <a:r>
              <a:rPr lang="en-US" b="0" dirty="0"/>
              <a:t>We’ve looked at context for Code Completion.  You can also leverage AI in the Chat window.  The context is similar, but Windsurf will use its code index to understand your entire code base and you can also reference files with @</a:t>
            </a:r>
          </a:p>
          <a:p>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5306D34-39DE-7A5B-FC3C-EB79B6E03142}"/>
              </a:ext>
            </a:extLst>
          </p:cNvPr>
          <p:cNvSpPr>
            <a:spLocks noGrp="1"/>
          </p:cNvSpPr>
          <p:nvPr>
            <p:ph type="sldNum" sz="quarter" idx="5"/>
          </p:nvPr>
        </p:nvSpPr>
        <p:spPr/>
        <p:txBody>
          <a:bodyPr/>
          <a:lstStyle/>
          <a:p>
            <a:fld id="{172E2218-332F-2046-8919-12C975A973BC}" type="slidenum">
              <a:rPr lang="en-US" smtClean="0"/>
              <a:t>16</a:t>
            </a:fld>
            <a:endParaRPr lang="en-US"/>
          </a:p>
        </p:txBody>
      </p:sp>
    </p:spTree>
    <p:extLst>
      <p:ext uri="{BB962C8B-B14F-4D97-AF65-F5344CB8AC3E}">
        <p14:creationId xmlns:p14="http://schemas.microsoft.com/office/powerpoint/2010/main" val="4224664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Context, let’s talk about how to create an effective Prompt for our Chat interactions</a:t>
            </a:r>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173203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When interacting with AI Chat, clarity is key. Providing specific instructions helps the model understand your needs and deliver relevant responses. Always aim to articulate your requests clearly and concisely for better outcomes.</a:t>
            </a:r>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4109860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slide presents a valuable tip for structuring prompts using the RTCC format. By clearly defining the Role, Task, Context, and Constraints, we can enhance clarity and ensure that all necessary information is communicated effectively. For instance, specifying 'Role = Who' helps identify the key stakeholders involved, while 'Task = What' outlines the specific actions required. 'Context = Why' provides the rationale behind the task, and 'Constraints = How' highlights any limitations or guidelines that must be followed. This structured approach not only aids in comprehension but also facilitates better decision-making and collaboration among team members. </a:t>
            </a:r>
          </a:p>
          <a:p>
            <a:r>
              <a:rPr lang="en-US" dirty="0"/>
              <a:t>Fun fact this speaker note was created by AI</a:t>
            </a:r>
            <a:br>
              <a:rPr lang="en-US" dirty="0"/>
            </a:br>
            <a:r>
              <a:rPr lang="en-US" dirty="0"/>
              <a:t>______</a:t>
            </a:r>
          </a:p>
          <a:p>
            <a:br>
              <a:rPr lang="en-US" dirty="0"/>
            </a:b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132485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8940-E9E5-1338-982D-AA5615B76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0866B-C362-D9E6-E1A1-5E08C8B47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DF6B0-73B2-D5B6-0570-E7DFCD7C82CB}"/>
              </a:ext>
            </a:extLst>
          </p:cNvPr>
          <p:cNvSpPr>
            <a:spLocks noGrp="1"/>
          </p:cNvSpPr>
          <p:nvPr>
            <p:ph type="body" idx="1"/>
          </p:nvPr>
        </p:nvSpPr>
        <p:spPr/>
        <p:txBody>
          <a:bodyPr/>
          <a:lstStyle/>
          <a:p>
            <a:r>
              <a:rPr lang="en-US" dirty="0"/>
              <a:t>(5 minutes)</a:t>
            </a:r>
          </a:p>
          <a:p>
            <a:endParaRPr lang="en-US" dirty="0"/>
          </a:p>
          <a:p>
            <a:r>
              <a:rPr lang="en-US" dirty="0"/>
              <a:t>Students evaluate the impact of better specification through RTCC</a:t>
            </a:r>
          </a:p>
          <a:p>
            <a:endParaRPr lang="en-US" dirty="0"/>
          </a:p>
          <a:p>
            <a:r>
              <a:rPr lang="en-US" dirty="0"/>
              <a:t>Do you notice differences between the outputs you received?  Ask the AI to explain the difference (Ex: Jamaica may not be included)</a:t>
            </a:r>
          </a:p>
          <a:p>
            <a:r>
              <a:rPr lang="en-US" dirty="0"/>
              <a:t>Is the distance estimate consistent between both reports?  Ask the AI to perform a consistency check and update both the Price Report and Country Report as needed to align.</a:t>
            </a:r>
          </a:p>
          <a:p>
            <a:endParaRPr lang="en-US" dirty="0"/>
          </a:p>
          <a:p>
            <a:pPr>
              <a:lnSpc>
                <a:spcPct val="170000"/>
              </a:lnSpc>
            </a:pPr>
            <a:r>
              <a:rPr lang="en-US" b="1" dirty="0">
                <a:solidFill>
                  <a:schemeClr val="accent2"/>
                </a:solidFill>
                <a:latin typeface="Arial" panose="020B0604020202020204" pitchFamily="34" charset="0"/>
              </a:rPr>
              <a:t>Roles: You are an AI logistics and sourcing specialist with expertise in global shipping rates and coffee supply chains. I am a business leader at Coffee2Live. </a:t>
            </a:r>
          </a:p>
          <a:p>
            <a:pPr>
              <a:lnSpc>
                <a:spcPct val="170000"/>
              </a:lnSpc>
            </a:pPr>
            <a:r>
              <a:rPr lang="en-US" b="1" dirty="0">
                <a:solidFill>
                  <a:schemeClr val="accent2"/>
                </a:solidFill>
                <a:latin typeface="Arial" panose="020B0604020202020204" pitchFamily="34" charset="0"/>
              </a:rPr>
              <a:t>Task: List top countries growing high-quality coffee. </a:t>
            </a:r>
          </a:p>
          <a:p>
            <a:pPr>
              <a:lnSpc>
                <a:spcPct val="170000"/>
              </a:lnSpc>
            </a:pPr>
            <a:r>
              <a:rPr lang="en-US" b="1" dirty="0">
                <a:solidFill>
                  <a:schemeClr val="accent2"/>
                </a:solidFill>
                <a:latin typeface="Arial" panose="020B0604020202020204" pitchFamily="34" charset="0"/>
              </a:rPr>
              <a:t>Context: Assembling potential suppliers within 5,000 miles of Houston, TX. Refer to results as Price Report. </a:t>
            </a:r>
          </a:p>
          <a:p>
            <a:pPr>
              <a:lnSpc>
                <a:spcPct val="170000"/>
              </a:lnSpc>
            </a:pPr>
            <a:r>
              <a:rPr lang="en-US" b="1" dirty="0">
                <a:solidFill>
                  <a:schemeClr val="accent2"/>
                </a:solidFill>
                <a:latin typeface="Arial" panose="020B0604020202020204" pitchFamily="34" charset="0"/>
              </a:rPr>
              <a:t>Constraint: Tabular format showing Country Name, Distance (miles, ascending order), and Shipping Cost (for a 152 </a:t>
            </a:r>
            <a:r>
              <a:rPr lang="en-US" b="1" dirty="0" err="1">
                <a:solidFill>
                  <a:schemeClr val="accent2"/>
                </a:solidFill>
                <a:latin typeface="Arial" panose="020B0604020202020204" pitchFamily="34" charset="0"/>
              </a:rPr>
              <a:t>lb</a:t>
            </a:r>
            <a:r>
              <a:rPr lang="en-US" b="1" dirty="0">
                <a:solidFill>
                  <a:schemeClr val="accent2"/>
                </a:solidFill>
                <a:latin typeface="Arial" panose="020B0604020202020204" pitchFamily="34" charset="0"/>
              </a:rPr>
              <a:t> bag, USD range, based on standard freight rates). Limit to top 10 closest.</a:t>
            </a:r>
          </a:p>
          <a:p>
            <a:endParaRPr lang="en-US" dirty="0"/>
          </a:p>
          <a:p>
            <a:pPr>
              <a:lnSpc>
                <a:spcPct val="150000"/>
              </a:lnSpc>
            </a:pPr>
            <a:r>
              <a:rPr lang="en-US" b="1" dirty="0">
                <a:solidFill>
                  <a:schemeClr val="accent2"/>
                </a:solidFill>
                <a:latin typeface="Arial" panose="020B0604020202020204" pitchFamily="34" charset="0"/>
              </a:rPr>
              <a:t>Roles: You are an AI global coffee sourcing expert with access to real-time data on producers and logistics. I am a coffee quality analyst at Coffee2Live.</a:t>
            </a:r>
          </a:p>
          <a:p>
            <a:pPr>
              <a:lnSpc>
                <a:spcPct val="150000"/>
              </a:lnSpc>
            </a:pPr>
            <a:r>
              <a:rPr lang="en-US" b="1" dirty="0">
                <a:solidFill>
                  <a:schemeClr val="accent2"/>
                </a:solidFill>
                <a:latin typeface="Arial" panose="020B0604020202020204" pitchFamily="34" charset="0"/>
              </a:rPr>
              <a:t>Task: List top countries growing a variety of high-quality coffee beans.</a:t>
            </a:r>
          </a:p>
          <a:p>
            <a:pPr>
              <a:lnSpc>
                <a:spcPct val="150000"/>
              </a:lnSpc>
            </a:pPr>
            <a:r>
              <a:rPr lang="en-US" b="1" dirty="0">
                <a:solidFill>
                  <a:schemeClr val="accent2"/>
                </a:solidFill>
                <a:latin typeface="Arial" panose="020B0604020202020204" pitchFamily="34" charset="0"/>
              </a:rPr>
              <a:t>Context: Assembling suppliers within 5,000 miles of Houston, TX. Refer to results as Country Report. Example: "1. Colombia (~2,200 miles) - Flavors: Rich, citrusy; varieties like Arabica and Castillo."</a:t>
            </a:r>
          </a:p>
          <a:p>
            <a:pPr>
              <a:lnSpc>
                <a:spcPct val="150000"/>
              </a:lnSpc>
            </a:pPr>
            <a:r>
              <a:rPr lang="en-US" b="1" dirty="0">
                <a:solidFill>
                  <a:schemeClr val="accent2"/>
                </a:solidFill>
                <a:latin typeface="Arial" panose="020B0604020202020204" pitchFamily="34" charset="0"/>
              </a:rPr>
              <a:t>Constraint: Summarize top 10 closest by distance (ascending order). Include key characteristics (flavor, bean type). Limit 500 words; use bullet list format.</a:t>
            </a:r>
            <a:endParaRPr lang="en-US" dirty="0">
              <a:solidFill>
                <a:schemeClr val="accent2"/>
              </a:solidFill>
            </a:endParaRPr>
          </a:p>
          <a:p>
            <a:endParaRPr lang="en-US" dirty="0"/>
          </a:p>
        </p:txBody>
      </p:sp>
      <p:sp>
        <p:nvSpPr>
          <p:cNvPr id="4" name="Slide Number Placeholder 3">
            <a:extLst>
              <a:ext uri="{FF2B5EF4-FFF2-40B4-BE49-F238E27FC236}">
                <a16:creationId xmlns:a16="http://schemas.microsoft.com/office/drawing/2014/main" id="{5F83725B-C6BB-9EE0-72B7-42466275B2A6}"/>
              </a:ext>
            </a:extLst>
          </p:cNvPr>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276938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If the output isn't satisfactory, refine your prompt and re-prompt the model. Adjusting your questions or providing more context can often lead to a more relevant and useful response from the AI.</a:t>
            </a:r>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2580100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p>
          <a:p>
            <a:endParaRPr lang="en-US" dirty="0"/>
          </a:p>
          <a:p>
            <a:r>
              <a:rPr lang="en-US" b="1" dirty="0"/>
              <a:t>Goal:</a:t>
            </a:r>
            <a:r>
              <a:rPr lang="en-US" b="0" dirty="0"/>
              <a:t> Provide understanding of type of AI assistance they can use and how to effectively start the assistance</a:t>
            </a:r>
          </a:p>
          <a:p>
            <a:endParaRPr lang="en-US" b="0" dirty="0"/>
          </a:p>
          <a:p>
            <a:r>
              <a:rPr lang="en-US" b="1" dirty="0"/>
              <a:t>Duration: </a:t>
            </a:r>
            <a:r>
              <a:rPr lang="en-US" b="0" dirty="0"/>
              <a:t> 10 minutes</a:t>
            </a:r>
          </a:p>
          <a:p>
            <a:endParaRPr lang="en-US" b="0" dirty="0"/>
          </a:p>
          <a:p>
            <a:r>
              <a:rPr lang="en-US" b="1" dirty="0"/>
              <a:t>What you say:</a:t>
            </a:r>
          </a:p>
          <a:p>
            <a:r>
              <a:rPr lang="en-US" dirty="0"/>
              <a:t>Let’s pull the context and prompt background together and put it all to practice. </a:t>
            </a:r>
          </a:p>
          <a:p>
            <a:r>
              <a:rPr lang="en-US" dirty="0"/>
              <a:t>Windsurf gives you a few main modes:</a:t>
            </a:r>
          </a:p>
          <a:p>
            <a:r>
              <a:rPr lang="en-US" b="1" dirty="0"/>
              <a:t>Inline suggestions</a:t>
            </a:r>
            <a:r>
              <a:rPr lang="en-US" dirty="0"/>
              <a:t>: those ghosted gray lines that appear as you type. Great for small, local patterns—loops, conditionals, simple functions.</a:t>
            </a:r>
          </a:p>
          <a:p>
            <a:r>
              <a:rPr lang="en-US" b="1" dirty="0"/>
              <a:t>Chat about code</a:t>
            </a:r>
            <a:r>
              <a:rPr lang="en-US" dirty="0"/>
              <a:t>: open the chat panel and ask it to explain a function, debug an error, propose a better algorithm, or write doc comments. This is your ‘explain and brainstorm’ mode.</a:t>
            </a:r>
          </a:p>
          <a:p>
            <a:r>
              <a:rPr lang="en-US" b="1" dirty="0"/>
              <a:t>Code actions and refactors</a:t>
            </a:r>
            <a:r>
              <a:rPr lang="en-US" dirty="0"/>
              <a:t>: highlight some code and ask, ‘Refactor this into a helper,’ or ‘Add tests for this function.’ This is where you start delegating small refactoring and test-writing tasks.</a:t>
            </a:r>
          </a:p>
          <a:p>
            <a:r>
              <a:rPr lang="en-US" b="1" dirty="0"/>
              <a:t>Project-wide help</a:t>
            </a:r>
            <a:r>
              <a:rPr lang="en-US" dirty="0"/>
              <a:t>: ask, ‘Where do we handle task creation?’ or ‘Summarize how tasks flow from API to UI.’ The model can search and reason across multiple files.</a:t>
            </a:r>
          </a:p>
          <a:p>
            <a:endParaRPr lang="en-US" dirty="0"/>
          </a:p>
          <a:p>
            <a:r>
              <a:rPr lang="en-US" dirty="0"/>
              <a:t>The mindset here is: AI is meant to </a:t>
            </a:r>
            <a:r>
              <a:rPr lang="en-US" b="1" dirty="0"/>
              <a:t>augment</a:t>
            </a:r>
            <a:r>
              <a:rPr lang="en-US" dirty="0"/>
              <a:t> your workflow, not replace you. You still own the architecture and the decisions; the AI just takes care of a lot of the routine typing and initial drafts.</a:t>
            </a:r>
          </a:p>
          <a:p>
            <a:endParaRPr lang="en-US" b="1" dirty="0"/>
          </a:p>
          <a:p>
            <a:r>
              <a:rPr lang="en-US" b="1" dirty="0"/>
              <a:t>Demo Steps:</a:t>
            </a:r>
            <a:endParaRPr lang="en-US" b="0" dirty="0"/>
          </a:p>
          <a:p>
            <a:r>
              <a:rPr lang="en-US" b="0" dirty="0"/>
              <a:t>Using the provided repo, demonstrate each of the activities to the class.  Use backend/</a:t>
            </a:r>
            <a:r>
              <a:rPr lang="en-US" b="0" dirty="0" err="1"/>
              <a:t>src</a:t>
            </a:r>
            <a:r>
              <a:rPr lang="en-US" b="0" dirty="0"/>
              <a:t>/routes/</a:t>
            </a:r>
            <a:r>
              <a:rPr lang="en-US" b="0" dirty="0" err="1"/>
              <a:t>tasks.ts</a:t>
            </a:r>
            <a:r>
              <a:rPr lang="en-US" b="0" dirty="0"/>
              <a:t> to show interaction to students.</a:t>
            </a:r>
          </a:p>
          <a:p>
            <a:pPr marL="171450" indent="-171450">
              <a:buFont typeface="Arial" panose="020B0604020202020204" pitchFamily="34" charset="0"/>
              <a:buChar char="•"/>
            </a:pPr>
            <a:r>
              <a:rPr lang="en-US" b="0" dirty="0"/>
              <a:t>AI prediction in editor</a:t>
            </a:r>
          </a:p>
          <a:p>
            <a:pPr marL="171450" indent="-171450">
              <a:buFont typeface="Arial" panose="020B0604020202020204" pitchFamily="34" charset="0"/>
              <a:buChar char="•"/>
            </a:pPr>
            <a:r>
              <a:rPr lang="en-US" b="0" dirty="0"/>
              <a:t>Ask some questions about the code:</a:t>
            </a:r>
          </a:p>
          <a:p>
            <a:pPr marL="628650" lvl="1" indent="-171450">
              <a:buFont typeface="Arial" panose="020B0604020202020204" pitchFamily="34" charset="0"/>
              <a:buChar char="•"/>
            </a:pPr>
            <a:r>
              <a:rPr lang="en-US" b="0" dirty="0"/>
              <a:t>What does this code do?</a:t>
            </a:r>
          </a:p>
          <a:p>
            <a:pPr marL="628650" lvl="1" indent="-171450">
              <a:buFont typeface="Arial" panose="020B0604020202020204" pitchFamily="34" charset="0"/>
              <a:buChar char="•"/>
            </a:pPr>
            <a:r>
              <a:rPr lang="en-US" b="0" dirty="0"/>
              <a:t>What design pattern does this follow?</a:t>
            </a:r>
          </a:p>
          <a:p>
            <a:pPr marL="171450" lvl="0" indent="-171450">
              <a:buFont typeface="Arial" panose="020B0604020202020204" pitchFamily="34" charset="0"/>
              <a:buChar char="•"/>
            </a:pPr>
            <a:r>
              <a:rPr lang="en-US" b="0" dirty="0"/>
              <a:t>Have the class open the file in Windsurf and provide questions to try out and have them try it in their own Windsurf (have them follow along at this point and share what they have discovered) </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95558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65B7E-FAD2-44D3-6A7D-EBDBC9682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AC79D-3298-D742-6190-D846C151E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3EE09-E9E0-23BD-A980-49394EF42CB2}"/>
              </a:ext>
            </a:extLst>
          </p:cNvPr>
          <p:cNvSpPr>
            <a:spLocks noGrp="1"/>
          </p:cNvSpPr>
          <p:nvPr>
            <p:ph type="body" idx="1"/>
          </p:nvPr>
        </p:nvSpPr>
        <p:spPr/>
        <p:txBody>
          <a:bodyPr/>
          <a:lstStyle/>
          <a:p>
            <a:r>
              <a:rPr lang="en-US" dirty="0"/>
              <a:t>Now that we understand how the IDE can provide assistance while we are developing, let’s expand these concepts to have the AI help us write code.</a:t>
            </a:r>
          </a:p>
        </p:txBody>
      </p:sp>
      <p:sp>
        <p:nvSpPr>
          <p:cNvPr id="4" name="Slide Number Placeholder 3">
            <a:extLst>
              <a:ext uri="{FF2B5EF4-FFF2-40B4-BE49-F238E27FC236}">
                <a16:creationId xmlns:a16="http://schemas.microsoft.com/office/drawing/2014/main" id="{A89EC45B-F0F9-158D-6393-EB3D48D317A8}"/>
              </a:ext>
            </a:extLst>
          </p:cNvPr>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27667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the end, you’ll have used agents to:</a:t>
            </a:r>
          </a:p>
          <a:p>
            <a:pPr lvl="1"/>
            <a:r>
              <a:rPr lang="en-US" sz="1200" kern="1200" dirty="0">
                <a:solidFill>
                  <a:schemeClr val="tx1"/>
                </a:solidFill>
                <a:effectLst/>
                <a:latin typeface="+mn-lt"/>
                <a:ea typeface="+mn-ea"/>
                <a:cs typeface="+mn-cs"/>
              </a:rPr>
              <a:t>turn requirements into user stories,</a:t>
            </a:r>
          </a:p>
          <a:p>
            <a:pPr lvl="1"/>
            <a:r>
              <a:rPr lang="en-US" sz="1200" kern="1200" dirty="0">
                <a:solidFill>
                  <a:schemeClr val="tx1"/>
                </a:solidFill>
                <a:effectLst/>
                <a:latin typeface="+mn-lt"/>
                <a:ea typeface="+mn-ea"/>
                <a:cs typeface="+mn-cs"/>
              </a:rPr>
              <a:t>implement features,</a:t>
            </a:r>
          </a:p>
          <a:p>
            <a:pPr lvl="1"/>
            <a:r>
              <a:rPr lang="en-US" sz="1200" kern="1200" dirty="0">
                <a:solidFill>
                  <a:schemeClr val="tx1"/>
                </a:solidFill>
                <a:effectLst/>
                <a:latin typeface="+mn-lt"/>
                <a:ea typeface="+mn-ea"/>
                <a:cs typeface="+mn-cs"/>
              </a:rPr>
              <a:t>refactor code, and</a:t>
            </a:r>
          </a:p>
          <a:p>
            <a:pPr lvl="1"/>
            <a:r>
              <a:rPr lang="en-US" sz="1200" kern="1200" dirty="0">
                <a:solidFill>
                  <a:schemeClr val="tx1"/>
                </a:solidFill>
                <a:effectLst/>
                <a:latin typeface="+mn-lt"/>
                <a:ea typeface="+mn-ea"/>
                <a:cs typeface="+mn-cs"/>
              </a:rPr>
              <a:t>create/review PRs.”</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245344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endParaRPr lang="en-US" dirty="0"/>
          </a:p>
          <a:p>
            <a:r>
              <a:rPr lang="en-US" b="1" dirty="0"/>
              <a:t>Goal:</a:t>
            </a:r>
            <a:r>
              <a:rPr lang="en-US" dirty="0"/>
              <a:t> Get everyone ready to code, with minimal talk.</a:t>
            </a:r>
          </a:p>
          <a:p>
            <a:r>
              <a:rPr lang="en-US" b="1" dirty="0"/>
              <a:t>What you say (high level)</a:t>
            </a:r>
            <a:endParaRPr lang="en-US" dirty="0"/>
          </a:p>
          <a:p>
            <a:pPr marL="285750" indent="-285750">
              <a:buFont typeface="Arial"/>
              <a:buChar char="•"/>
            </a:pPr>
            <a:r>
              <a:rPr lang="en-US" dirty="0"/>
              <a:t>“In this session, we’ll build and refactor a small web app using </a:t>
            </a:r>
            <a:r>
              <a:rPr lang="en-US" dirty="0" err="1"/>
              <a:t>Windsurf’s</a:t>
            </a:r>
            <a:r>
              <a:rPr lang="en-US" dirty="0"/>
              <a:t> AI agents as a pair programmer and reviewer.”</a:t>
            </a:r>
          </a:p>
          <a:p>
            <a:pPr marL="285750" indent="-285750">
              <a:buFont typeface="Arial"/>
              <a:buChar char="•"/>
            </a:pPr>
            <a:r>
              <a:rPr lang="en-US" dirty="0"/>
              <a:t>“We’re going to spend most of our time actually coding and using the agent, not just talking about it.”</a:t>
            </a:r>
          </a:p>
          <a:p>
            <a:r>
              <a:rPr lang="en-US" b="1" dirty="0"/>
              <a:t>Steps</a:t>
            </a:r>
            <a:endParaRPr lang="en-US" dirty="0"/>
          </a:p>
          <a:p>
            <a:pPr marL="285750" indent="-285750">
              <a:buFont typeface="Arial"/>
              <a:buChar char="•"/>
            </a:pPr>
            <a:r>
              <a:rPr lang="en-US" b="1" dirty="0"/>
              <a:t>Welcome &amp; expectations (1 min)</a:t>
            </a:r>
            <a:endParaRPr lang="en-US" dirty="0"/>
          </a:p>
          <a:p>
            <a:pPr marL="742950" lvl="1" indent="-285750">
              <a:buFont typeface="Arial"/>
              <a:buChar char="•"/>
            </a:pPr>
            <a:r>
              <a:rPr lang="en-US" dirty="0"/>
              <a:t>“By the end, you’ll have used agents to:</a:t>
            </a:r>
          </a:p>
          <a:p>
            <a:pPr marL="1200150" lvl="2" indent="-285750">
              <a:buFont typeface="Arial"/>
              <a:buChar char="•"/>
            </a:pPr>
            <a:r>
              <a:rPr lang="en-US" dirty="0"/>
              <a:t>turn requirements into user stories,</a:t>
            </a:r>
          </a:p>
          <a:p>
            <a:pPr marL="1200150" lvl="2" indent="-285750">
              <a:buFont typeface="Arial"/>
              <a:buChar char="•"/>
            </a:pPr>
            <a:r>
              <a:rPr lang="en-US" dirty="0"/>
              <a:t>implement features,</a:t>
            </a:r>
          </a:p>
          <a:p>
            <a:pPr marL="1200150" lvl="2" indent="-285750">
              <a:buFont typeface="Arial"/>
              <a:buChar char="•"/>
            </a:pPr>
            <a:r>
              <a:rPr lang="en-US" dirty="0"/>
              <a:t>refactor code, and</a:t>
            </a:r>
          </a:p>
          <a:p>
            <a:pPr marL="1200150" lvl="2" indent="-285750">
              <a:buFont typeface="Arial"/>
              <a:buChar char="•"/>
            </a:pPr>
            <a:r>
              <a:rPr lang="en-US" dirty="0"/>
              <a:t>create/review PRs.”</a:t>
            </a:r>
          </a:p>
          <a:p>
            <a:pPr marL="285750" indent="-285750">
              <a:buFont typeface="Arial"/>
              <a:buChar char="•"/>
            </a:pPr>
            <a:r>
              <a:rPr lang="en-US" b="1" dirty="0"/>
              <a:t>Quick agentic dev definition (1 min)</a:t>
            </a:r>
            <a:endParaRPr lang="en-US" dirty="0"/>
          </a:p>
          <a:p>
            <a:pPr marL="742950" lvl="1" indent="-285750">
              <a:buFont typeface="Arial"/>
              <a:buChar char="•"/>
            </a:pPr>
            <a:r>
              <a:rPr lang="en-US" dirty="0"/>
              <a:t>“Agentic development = treating the AI as an active collaborator through the whole dev loop: understand → plan → implement → test → review.”</a:t>
            </a:r>
          </a:p>
          <a:p>
            <a:pPr marL="742950" lvl="1" indent="-285750">
              <a:buFont typeface="Arial"/>
              <a:buChar char="•"/>
            </a:pPr>
            <a:r>
              <a:rPr lang="en-US" dirty="0"/>
              <a:t>Show </a:t>
            </a:r>
            <a:r>
              <a:rPr lang="en-US" i="1" dirty="0"/>
              <a:t>one</a:t>
            </a:r>
            <a:r>
              <a:rPr lang="en-US" dirty="0"/>
              <a:t> slide or speak over the Windsurf UI: “This is where the agent lives, this is how you chat, this is how it edits files.”</a:t>
            </a:r>
          </a:p>
          <a:p>
            <a:pPr marL="285750" indent="-285750">
              <a:buFont typeface="Arial"/>
              <a:buChar char="•"/>
            </a:pPr>
            <a:r>
              <a:rPr lang="en-US" b="1" dirty="0"/>
              <a:t>Environment check (3 min)</a:t>
            </a:r>
            <a:endParaRPr lang="en-US" dirty="0"/>
          </a:p>
          <a:p>
            <a:pPr marL="742950" lvl="1" indent="-285750">
              <a:buFont typeface="Arial"/>
              <a:buChar char="•"/>
            </a:pPr>
            <a:r>
              <a:rPr lang="en-US" dirty="0"/>
              <a:t>Ask everyone to:</a:t>
            </a:r>
          </a:p>
          <a:p>
            <a:pPr marL="1200150" lvl="2" indent="-285750">
              <a:buFont typeface="Arial"/>
              <a:buChar char="•"/>
            </a:pPr>
            <a:r>
              <a:rPr lang="en-US" dirty="0"/>
              <a:t>git clone the repo (if not already).</a:t>
            </a:r>
          </a:p>
          <a:p>
            <a:pPr marL="1200150" lvl="2" indent="-285750">
              <a:buFont typeface="Arial"/>
              <a:buChar char="•"/>
            </a:pPr>
            <a:r>
              <a:rPr lang="en-US" dirty="0"/>
              <a:t>Install dependencies.</a:t>
            </a:r>
          </a:p>
          <a:p>
            <a:pPr marL="1200150" lvl="2" indent="-285750">
              <a:buFont typeface="Arial"/>
              <a:buChar char="•"/>
            </a:pPr>
            <a:r>
              <a:rPr lang="en-US" dirty="0"/>
              <a:t>Run the app.</a:t>
            </a:r>
          </a:p>
          <a:p>
            <a:pPr marL="742950" lvl="1" indent="-285750">
              <a:buFont typeface="Arial"/>
              <a:buChar char="•"/>
            </a:pPr>
            <a:r>
              <a:rPr lang="en-US" dirty="0"/>
              <a:t>While they do this, you walk around and spot-fix issues.</a:t>
            </a:r>
          </a:p>
          <a:p>
            <a:pPr indent="-171450"/>
            <a:r>
              <a:rPr lang="en-US" b="1" dirty="0"/>
              <a:t>Checkpoint before moving on</a:t>
            </a:r>
            <a:endParaRPr lang="en-US" dirty="0">
              <a:ea typeface="Calibri" panose="020F0502020204030204"/>
              <a:cs typeface="Calibri" panose="020F0502020204030204"/>
            </a:endParaRPr>
          </a:p>
          <a:p>
            <a:pPr marL="285750" indent="-285750">
              <a:buFont typeface="Arial"/>
              <a:buChar char="•"/>
            </a:pPr>
            <a:r>
              <a:rPr lang="en-US" dirty="0"/>
              <a:t>Most people can:</a:t>
            </a:r>
          </a:p>
          <a:p>
            <a:pPr marL="742950" lvl="1" indent="-285750">
              <a:buFont typeface="Arial"/>
              <a:buChar char="•"/>
            </a:pPr>
            <a:r>
              <a:rPr lang="en-US" dirty="0"/>
              <a:t>open the repo in Windsurf,</a:t>
            </a:r>
          </a:p>
          <a:p>
            <a:pPr marL="742950" lvl="1" indent="-285750">
              <a:buFont typeface="Arial"/>
              <a:buChar char="•"/>
            </a:pPr>
            <a:r>
              <a:rPr lang="en-US" dirty="0"/>
              <a:t>run the app locally.</a:t>
            </a:r>
          </a:p>
          <a:p>
            <a:pPr marL="285750" indent="-285750">
              <a:buFont typeface="Arial"/>
              <a:buChar char="•"/>
            </a:pPr>
            <a:r>
              <a:rPr lang="en-US" dirty="0"/>
              <a:t>If some are behind, pair them with someone who’s ready for later exercises.</a:t>
            </a:r>
          </a:p>
          <a:p>
            <a:endParaRPr lang="en-US" dirty="0">
              <a:ea typeface="Calibri"/>
              <a:cs typeface="Calibri"/>
            </a:endParaRPr>
          </a:p>
          <a:p>
            <a:r>
              <a:rPr lang="en-US" dirty="0"/>
              <a:t>Agentic AI:</a:t>
            </a:r>
          </a:p>
          <a:p>
            <a:pPr marL="171450" indent="-171450">
              <a:buFont typeface="Arial" panose="020B0604020202020204" pitchFamily="34" charset="0"/>
              <a:buChar char="•"/>
            </a:pPr>
            <a:r>
              <a:rPr lang="en-US" dirty="0"/>
              <a:t>Autonomous agents that can handle complex multi-step tasks that may involve applying some reasoning</a:t>
            </a:r>
          </a:p>
          <a:p>
            <a:pPr marL="171450" indent="-171450">
              <a:buFont typeface="Arial" panose="020B0604020202020204" pitchFamily="34" charset="0"/>
              <a:buChar char="•"/>
            </a:pPr>
            <a:r>
              <a:rPr lang="en-US" dirty="0"/>
              <a:t>Managed through context</a:t>
            </a:r>
          </a:p>
          <a:p>
            <a:pPr marL="171450" indent="-171450">
              <a:buFontTx/>
              <a:buChar char="-"/>
            </a:pPr>
            <a:endParaRPr lang="en-US" dirty="0"/>
          </a:p>
          <a:p>
            <a:pPr marL="0" indent="0">
              <a:buFontTx/>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3888022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panose="020F0502020204030204"/>
                <a:cs typeface="Calibri" panose="020F0502020204030204"/>
              </a:rPr>
              <a:t>(12 minutes)</a:t>
            </a:r>
          </a:p>
          <a:p>
            <a:pPr indent="-171450"/>
            <a:r>
              <a:rPr lang="en-US" sz="1200" kern="1200" dirty="0">
                <a:solidFill>
                  <a:schemeClr val="tx1"/>
                </a:solidFill>
                <a:effectLst/>
                <a:latin typeface="+mn-lt"/>
                <a:ea typeface="+mn-ea"/>
                <a:cs typeface="+mn-cs"/>
              </a:rPr>
              <a:t>Present the </a:t>
            </a:r>
            <a:r>
              <a:rPr lang="en-US" sz="1200" b="1" kern="1200" dirty="0">
                <a:solidFill>
                  <a:schemeClr val="tx1"/>
                </a:solidFill>
                <a:effectLst/>
                <a:latin typeface="+mn-lt"/>
                <a:ea typeface="+mn-ea"/>
                <a:cs typeface="+mn-cs"/>
              </a:rPr>
              <a:t>app scenario</a:t>
            </a:r>
            <a:r>
              <a:rPr lang="en-US" sz="1200" kern="1200" dirty="0">
                <a:solidFill>
                  <a:schemeClr val="tx1"/>
                </a:solidFill>
                <a:effectLst/>
                <a:latin typeface="+mn-lt"/>
                <a:ea typeface="+mn-ea"/>
                <a:cs typeface="+mn-cs"/>
              </a:rPr>
              <a:t> in 1–2 minutes (e.g., “Task Tracker”).</a:t>
            </a:r>
            <a:endParaRPr lang="en-US" dirty="0">
              <a:ea typeface="Calibri" panose="020F0502020204030204"/>
              <a:cs typeface="Calibri" panose="020F0502020204030204"/>
            </a:endParaRPr>
          </a:p>
          <a:p>
            <a:pPr indent="-171450"/>
            <a:endParaRPr lang="en-US" dirty="0">
              <a:ea typeface="Calibri" panose="020F0502020204030204"/>
              <a:cs typeface="Calibri" panose="020F0502020204030204"/>
            </a:endParaRPr>
          </a:p>
          <a:p>
            <a:r>
              <a:rPr lang="en-US" b="1" dirty="0"/>
              <a:t>Goal:</a:t>
            </a:r>
            <a:r>
              <a:rPr lang="en-US" dirty="0"/>
              <a:t> Show how to go from rough requirements → clean user stories &amp; acceptance criteria with the agent.  In a future class we will show you how to do this better.</a:t>
            </a:r>
          </a:p>
          <a:p>
            <a:r>
              <a:rPr lang="en-US" b="1" dirty="0"/>
              <a:t>Time:</a:t>
            </a:r>
            <a:r>
              <a:rPr lang="en-US" dirty="0"/>
              <a:t> 10 minutes</a:t>
            </a:r>
          </a:p>
          <a:p>
            <a:r>
              <a:rPr lang="en-US" b="1" dirty="0"/>
              <a:t>What you say</a:t>
            </a:r>
            <a:endParaRPr lang="en-US" dirty="0"/>
          </a:p>
          <a:p>
            <a:pPr marL="285750" indent="-285750">
              <a:buFont typeface="Arial"/>
              <a:buChar char="•"/>
            </a:pPr>
            <a:r>
              <a:rPr lang="en-US" dirty="0"/>
              <a:t>“We’re going to start where most real work starts: messy requirements.”</a:t>
            </a:r>
          </a:p>
          <a:p>
            <a:pPr marL="285750" indent="-285750">
              <a:buFont typeface="Arial"/>
              <a:buChar char="•"/>
            </a:pPr>
            <a:r>
              <a:rPr lang="en-US" dirty="0"/>
              <a:t>“Instead of manually crafting user stories, we’ll have the agent help us create INVEST-style stories with acceptance criteria.”</a:t>
            </a:r>
          </a:p>
          <a:p>
            <a:pPr marL="285750" indent="-285750">
              <a:buFont typeface="Arial"/>
              <a:buChar char="•"/>
            </a:pPr>
            <a:r>
              <a:rPr lang="en-US" dirty="0"/>
              <a:t>“There are better ways to do this so don’t get too hung up on the process we are showing here.  This is just to give us some data for this class.”</a:t>
            </a:r>
          </a:p>
          <a:p>
            <a:r>
              <a:rPr lang="en-US" b="1" dirty="0"/>
              <a:t>Demo steps (in Windsurf)</a:t>
            </a:r>
            <a:endParaRPr lang="en-US" dirty="0"/>
          </a:p>
          <a:p>
            <a:pPr marL="285750" indent="-285750">
              <a:buFont typeface="Arial"/>
              <a:buChar char="•"/>
            </a:pPr>
            <a:r>
              <a:rPr lang="en-US" b="1" dirty="0"/>
              <a:t>Show the app concept (2–3 min)</a:t>
            </a:r>
            <a:endParaRPr lang="en-US" dirty="0"/>
          </a:p>
          <a:p>
            <a:pPr marL="742950" lvl="1" indent="-285750">
              <a:buFont typeface="Arial"/>
              <a:buChar char="•"/>
            </a:pPr>
            <a:r>
              <a:rPr lang="en-US" dirty="0"/>
              <a:t>Describe the scenario verbally or on a slide:</a:t>
            </a:r>
          </a:p>
          <a:p>
            <a:pPr marL="1200150" lvl="2" indent="-285750">
              <a:buFont typeface="Arial"/>
              <a:buChar char="•"/>
            </a:pPr>
            <a:r>
              <a:rPr lang="en-US" dirty="0"/>
              <a:t>“We’re building a simple Task Tracker: users can add tasks, mark them complete, and filter by status.”</a:t>
            </a:r>
            <a:endParaRPr lang="en-US" dirty="0">
              <a:ea typeface="Calibri" panose="020F0502020204030204"/>
              <a:cs typeface="Calibri" panose="020F0502020204030204"/>
            </a:endParaRPr>
          </a:p>
          <a:p>
            <a:pPr marL="742950" lvl="1" indent="-285750">
              <a:buFont typeface="Arial"/>
              <a:buChar char="•"/>
            </a:pPr>
            <a:r>
              <a:rPr lang="en-US" dirty="0"/>
              <a:t>Paste that brief description into the agent chat.</a:t>
            </a:r>
          </a:p>
          <a:p>
            <a:pPr marL="285750" indent="-285750">
              <a:buFont typeface="Arial"/>
              <a:buChar char="•"/>
            </a:pPr>
            <a:r>
              <a:rPr lang="en-US" b="1" dirty="0"/>
              <a:t>Example prompt to the agent</a:t>
            </a:r>
            <a:endParaRPr lang="en-US" dirty="0"/>
          </a:p>
          <a:p>
            <a:r>
              <a:rPr lang="en-US" dirty="0"/>
              <a:t>You are a product owner helping a dev team. 
Based on this description of a simple Task Tracker app, generate 6 user stories in standard format 
("As a [role], I want [feature], so that [value].") and for each, list 3–5 acceptance criteria with edge cases.
Prioritize the stories as S (small), M (medium), or L (large).
</a:t>
            </a:r>
            <a:endParaRPr lang="en-US" dirty="0">
              <a:ea typeface="Calibri"/>
              <a:cs typeface="Calibri"/>
            </a:endParaRPr>
          </a:p>
          <a:p>
            <a:pPr marL="285750" indent="-285750">
              <a:buFont typeface="Arial"/>
              <a:buChar char="•"/>
            </a:pPr>
            <a:r>
              <a:rPr lang="en-US" b="1" dirty="0"/>
              <a:t>Review and adjust (5–7 min)</a:t>
            </a:r>
            <a:endParaRPr lang="en-US" dirty="0"/>
          </a:p>
          <a:p>
            <a:pPr marL="742950" lvl="1" indent="-285750">
              <a:buFont typeface="Arial"/>
              <a:buChar char="•"/>
            </a:pPr>
            <a:r>
              <a:rPr lang="en-US" dirty="0"/>
              <a:t>Walk through a couple of generated stories.</a:t>
            </a:r>
          </a:p>
          <a:p>
            <a:pPr marL="742950" lvl="1" indent="-285750">
              <a:buFont typeface="Arial"/>
              <a:buChar char="•"/>
            </a:pPr>
            <a:r>
              <a:rPr lang="en-US" dirty="0"/>
              <a:t>Ask the agent to refine one:</a:t>
            </a:r>
          </a:p>
          <a:p>
            <a:pPr lvl="1"/>
            <a:r>
              <a:rPr lang="en-US" dirty="0"/>
              <a:t>Refine story #2 to be smaller and more specific. Make sure acceptance criteria are testable.
</a:t>
            </a:r>
            <a:endParaRPr lang="en-US" dirty="0">
              <a:ea typeface="Calibri"/>
              <a:cs typeface="Calibri"/>
            </a:endParaRPr>
          </a:p>
          <a:p>
            <a:pPr marL="742950" lvl="1" indent="-285750">
              <a:buFont typeface="Arial"/>
              <a:buChar char="•"/>
            </a:pPr>
            <a:r>
              <a:rPr lang="en-US" dirty="0"/>
              <a:t>Highlight:</a:t>
            </a:r>
          </a:p>
          <a:p>
            <a:pPr marL="1200150" lvl="2" indent="-285750">
              <a:buFont typeface="Arial"/>
              <a:buChar char="•"/>
            </a:pPr>
            <a:r>
              <a:rPr lang="en-US" dirty="0"/>
              <a:t>Clear roles</a:t>
            </a:r>
            <a:endParaRPr lang="en-US" dirty="0">
              <a:ea typeface="Calibri" panose="020F0502020204030204"/>
              <a:cs typeface="Calibri" panose="020F0502020204030204"/>
            </a:endParaRPr>
          </a:p>
          <a:p>
            <a:pPr marL="1200150" lvl="2" indent="-285750">
              <a:buFont typeface="Arial"/>
              <a:buChar char="•"/>
            </a:pPr>
            <a:r>
              <a:rPr lang="en-US" dirty="0"/>
              <a:t>Testable acceptance criteria</a:t>
            </a:r>
            <a:endParaRPr lang="en-US" dirty="0">
              <a:ea typeface="Calibri" panose="020F0502020204030204"/>
              <a:cs typeface="Calibri" panose="020F0502020204030204"/>
            </a:endParaRPr>
          </a:p>
          <a:p>
            <a:pPr marL="1200150" lvl="2" indent="-285750">
              <a:buFont typeface="Arial"/>
              <a:buChar char="•"/>
            </a:pPr>
            <a:r>
              <a:rPr lang="en-US" dirty="0"/>
              <a:t>S/M/L sizing</a:t>
            </a:r>
            <a:endParaRPr lang="en-US" dirty="0">
              <a:ea typeface="Calibri" panose="020F0502020204030204"/>
              <a:cs typeface="Calibri" panose="020F0502020204030204"/>
            </a:endParaRPr>
          </a:p>
          <a:p>
            <a:pPr indent="-285750"/>
            <a:r>
              <a:rPr lang="en-US" b="1" dirty="0"/>
              <a:t>Facilitator tips</a:t>
            </a:r>
            <a:endParaRPr lang="en-US" dirty="0">
              <a:ea typeface="Calibri"/>
              <a:cs typeface="Calibri"/>
            </a:endParaRPr>
          </a:p>
          <a:p>
            <a:pPr marL="285750" indent="-285750">
              <a:buFont typeface="Arial"/>
              <a:buChar char="•"/>
            </a:pPr>
            <a:r>
              <a:rPr lang="en-US" dirty="0"/>
              <a:t>If the group is experienced, ask them:</a:t>
            </a:r>
          </a:p>
          <a:p>
            <a:pPr marL="742950" lvl="1" indent="-285750">
              <a:buFont typeface="Arial"/>
              <a:buChar char="•"/>
            </a:pPr>
            <a:r>
              <a:rPr lang="en-US" dirty="0"/>
              <a:t>“What’s missing from these stories?” then ask the agent to add it.</a:t>
            </a:r>
          </a:p>
          <a:p>
            <a:pPr marL="285750" lvl="0" indent="-285750">
              <a:buFont typeface="Arial"/>
              <a:buChar char="•"/>
            </a:pPr>
            <a:r>
              <a:rPr lang="en-US" dirty="0"/>
              <a:t>Share the stories with the students at the end as they will need them for the Feature Implementation slide.</a:t>
            </a:r>
          </a:p>
          <a:p>
            <a:pPr marL="285750" indent="-285750">
              <a:buFont typeface="Arial"/>
              <a:buChar char="•"/>
            </a:pPr>
            <a:r>
              <a:rPr lang="en-US" dirty="0"/>
              <a:t>Save the stories to a file in the repo (e.g., docs/user-stories.md).</a:t>
            </a:r>
          </a:p>
          <a:p>
            <a:r>
              <a:rPr lang="en-US" b="1" dirty="0"/>
              <a:t>Checkpoint before moving on</a:t>
            </a:r>
            <a:endParaRPr lang="en-US" dirty="0"/>
          </a:p>
          <a:p>
            <a:pPr marL="285750" indent="-285750">
              <a:buFont typeface="Arial"/>
              <a:buChar char="•"/>
            </a:pPr>
            <a:r>
              <a:rPr lang="en-US" dirty="0"/>
              <a:t>You have a list of ~4–6 stories with acceptance criteria.</a:t>
            </a:r>
          </a:p>
          <a:p>
            <a:pPr marL="285750" indent="-285750">
              <a:buFont typeface="Arial"/>
              <a:buChar char="•"/>
            </a:pPr>
            <a:r>
              <a:rPr lang="en-US" dirty="0"/>
              <a:t>Everyone understands which 1–2 stories they’ll implement later.</a:t>
            </a:r>
          </a:p>
          <a:p>
            <a:pPr marL="285750" indent="-285750">
              <a:buFont typeface="Arial"/>
              <a:buChar char="•"/>
            </a:pPr>
            <a:endParaRPr lang="en-US" sz="1200" kern="1200" dirty="0">
              <a:solidFill>
                <a:schemeClr val="tx1"/>
              </a:solidFill>
              <a:effectLst/>
              <a:latin typeface="+mn-lt"/>
              <a:ea typeface="+mn-ea"/>
              <a:cs typeface="+mn-cs"/>
            </a:endParaRPr>
          </a:p>
          <a:p>
            <a:pPr marL="285750" indent="-285750">
              <a:buFont typeface="Arial"/>
              <a:buChar char="•"/>
            </a:pPr>
            <a:endParaRPr lang="en-US" sz="1200" kern="1200" dirty="0">
              <a:solidFill>
                <a:schemeClr val="tx1"/>
              </a:solidFill>
              <a:effectLst/>
              <a:latin typeface="+mn-lt"/>
              <a:ea typeface="+mn-ea"/>
              <a:cs typeface="+mn-cs"/>
            </a:endParaRPr>
          </a:p>
          <a:p>
            <a:pPr marL="0" indent="0">
              <a:buFont typeface="Arial"/>
              <a:buNone/>
            </a:pPr>
            <a:r>
              <a:rPr lang="en-US" sz="1200" kern="1200" dirty="0">
                <a:solidFill>
                  <a:schemeClr val="tx1"/>
                </a:solidFill>
                <a:effectLst/>
                <a:latin typeface="+mn-lt"/>
                <a:ea typeface="+mn-ea"/>
                <a:cs typeface="+mn-cs"/>
              </a:rPr>
              <a:t>***** SAMPLE PROMPT *****</a:t>
            </a:r>
          </a:p>
          <a:p>
            <a:pPr marL="0" indent="0">
              <a:buFont typeface="Arial"/>
              <a:buNone/>
            </a:pPr>
            <a:r>
              <a:rPr lang="en-US" sz="1200" kern="1200" dirty="0">
                <a:solidFill>
                  <a:schemeClr val="tx1"/>
                </a:solidFill>
                <a:effectLst/>
                <a:latin typeface="+mn-lt"/>
                <a:ea typeface="+mn-ea"/>
                <a:cs typeface="+mn-cs"/>
              </a:rPr>
              <a:t>We're building a simple task tracker - users can add tasks, mark them complete and filter by status.  You are a product owner helping a dev team. </a:t>
            </a:r>
          </a:p>
          <a:p>
            <a:pPr marL="0" indent="0">
              <a:buFont typeface="Arial"/>
              <a:buNone/>
            </a:pPr>
            <a:r>
              <a:rPr lang="en-US" sz="1200" kern="1200" dirty="0">
                <a:solidFill>
                  <a:schemeClr val="tx1"/>
                </a:solidFill>
                <a:effectLst/>
                <a:latin typeface="+mn-lt"/>
                <a:ea typeface="+mn-ea"/>
                <a:cs typeface="+mn-cs"/>
              </a:rPr>
              <a:t>Based on this description of a simple Task Tracker app, generate 6 user stories in standard format </a:t>
            </a:r>
          </a:p>
          <a:p>
            <a:pPr marL="0" indent="0">
              <a:buFont typeface="Arial"/>
              <a:buNone/>
            </a:pPr>
            <a:r>
              <a:rPr lang="en-US" sz="1200" kern="1200" dirty="0">
                <a:solidFill>
                  <a:schemeClr val="tx1"/>
                </a:solidFill>
                <a:effectLst/>
                <a:latin typeface="+mn-lt"/>
                <a:ea typeface="+mn-ea"/>
                <a:cs typeface="+mn-cs"/>
              </a:rPr>
              <a:t>("As a [role], I want [feature], so that [value].") and for each, list 3–5 acceptance criteria with edge cases.</a:t>
            </a:r>
          </a:p>
          <a:p>
            <a:pPr marL="0" indent="0">
              <a:buFont typeface="Arial"/>
              <a:buNone/>
            </a:pPr>
            <a:r>
              <a:rPr lang="en-US" sz="1200" kern="1200" dirty="0">
                <a:solidFill>
                  <a:schemeClr val="tx1"/>
                </a:solidFill>
                <a:effectLst/>
                <a:latin typeface="+mn-lt"/>
                <a:ea typeface="+mn-ea"/>
                <a:cs typeface="+mn-cs"/>
              </a:rPr>
              <a:t>Prioritize the stories as S (small), M (medium), or L (large).</a:t>
            </a:r>
          </a:p>
          <a:p>
            <a:pPr marL="0" indent="0">
              <a:buFont typeface="Arial"/>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218608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(10 minutes)</a:t>
            </a:r>
          </a:p>
          <a:p>
            <a:r>
              <a:rPr lang="en-US" b="1" dirty="0"/>
              <a:t>Goal:</a:t>
            </a:r>
            <a:r>
              <a:rPr lang="en-US" dirty="0"/>
              <a:t> Model the exact agentic workflow they’ll follow in lab time.</a:t>
            </a:r>
          </a:p>
          <a:p>
            <a:r>
              <a:rPr lang="en-US" b="1" dirty="0"/>
              <a:t>What you say</a:t>
            </a:r>
            <a:endParaRPr lang="en-US" dirty="0"/>
          </a:p>
          <a:p>
            <a:pPr marL="171450" indent="-171450">
              <a:buFont typeface="Arial"/>
              <a:buChar char="•"/>
            </a:pPr>
            <a:r>
              <a:rPr lang="en-US" dirty="0"/>
              <a:t>“Now I’ll implement one small story using the agent. You’ll follow a similar pattern in your own story.”</a:t>
            </a:r>
          </a:p>
          <a:p>
            <a:r>
              <a:rPr lang="en-US" b="1" dirty="0"/>
              <a:t>Demo steps</a:t>
            </a:r>
            <a:endParaRPr lang="en-US" dirty="0"/>
          </a:p>
          <a:p>
            <a:pPr marL="171450" indent="-171450">
              <a:buFont typeface="Arial"/>
              <a:buChar char="•"/>
            </a:pPr>
            <a:r>
              <a:rPr lang="en-US" b="1" dirty="0"/>
              <a:t>Pick a small story</a:t>
            </a:r>
            <a:endParaRPr lang="en-US" dirty="0"/>
          </a:p>
          <a:p>
            <a:pPr marL="628650" lvl="1" indent="-171450">
              <a:buFont typeface="Arial"/>
              <a:buChar char="•"/>
            </a:pPr>
            <a:r>
              <a:rPr lang="en-US" dirty="0"/>
              <a:t>Example: “As a user, I can add a new task with a title and status so that I can track my work.”</a:t>
            </a:r>
          </a:p>
          <a:p>
            <a:pPr marL="171450" indent="-171450">
              <a:buFont typeface="Arial"/>
              <a:buChar char="•"/>
            </a:pPr>
            <a:r>
              <a:rPr lang="en-US" b="1" dirty="0"/>
              <a:t>Ask the agent to restate and plan</a:t>
            </a:r>
            <a:endParaRPr lang="en-US" dirty="0"/>
          </a:p>
          <a:p>
            <a:pPr marL="628650" lvl="1"/>
            <a:r>
              <a:rPr lang="en-US" dirty="0"/>
              <a:t>Here is a user story from our list:
"As a user, I can add a new task with a title and status so that I can track my work."
In this codebase, propose a step-by-step implementation plan:
- Which files to modify or create (front-end and back-end)?
- What data structures / API changes are needed?
- How will we test it?
</a:t>
            </a:r>
            <a:endParaRPr lang="en-US" dirty="0">
              <a:ea typeface="Calibri"/>
              <a:cs typeface="Calibri"/>
            </a:endParaRPr>
          </a:p>
          <a:p>
            <a:pPr marL="628650" lvl="1" indent="-171450">
              <a:buFont typeface="Arial"/>
              <a:buChar char="•"/>
            </a:pPr>
            <a:r>
              <a:rPr lang="en-US" dirty="0"/>
              <a:t>Briefly discuss the plan.</a:t>
            </a:r>
          </a:p>
          <a:p>
            <a:pPr marL="628650" lvl="1" indent="-171450">
              <a:buFont typeface="Arial"/>
              <a:buChar char="•"/>
            </a:pPr>
            <a:r>
              <a:rPr lang="en-US" dirty="0"/>
              <a:t>If it’s off, ask for a revised plan that’s simpler or better aligned with your architecture.</a:t>
            </a:r>
          </a:p>
          <a:p>
            <a:pPr marL="171450" indent="-171450">
              <a:buFont typeface="Arial"/>
              <a:buChar char="•"/>
            </a:pPr>
            <a:r>
              <a:rPr lang="en-US" b="1" dirty="0"/>
              <a:t>Implementation with the agent (the fun part)</a:t>
            </a:r>
            <a:endParaRPr lang="en-US" dirty="0"/>
          </a:p>
          <a:p>
            <a:pPr marL="628650" lvl="1" indent="-171450">
              <a:buFont typeface="Arial"/>
              <a:buChar char="•"/>
            </a:pPr>
            <a:r>
              <a:rPr lang="en-US" dirty="0"/>
              <a:t>For the </a:t>
            </a:r>
            <a:r>
              <a:rPr lang="en-US" b="1" dirty="0"/>
              <a:t>backend</a:t>
            </a:r>
            <a:r>
              <a:rPr lang="en-US" dirty="0"/>
              <a:t> (if applicable):</a:t>
            </a:r>
          </a:p>
          <a:p>
            <a:pPr marL="1028700" lvl="2"/>
            <a:r>
              <a:rPr lang="en-US" dirty="0"/>
              <a:t>Implement step 1 and 2 from your plan: 
- Add a POST /tasks endpoint to accept { title, status } 
- Store tasks in the existing in-memory list.
Please propose the changes to [file path], preserving existing behavior.
</a:t>
            </a:r>
            <a:endParaRPr lang="en-US" dirty="0">
              <a:ea typeface="Calibri"/>
              <a:cs typeface="Calibri"/>
            </a:endParaRPr>
          </a:p>
          <a:p>
            <a:pPr marL="1085850" lvl="2" indent="-171450">
              <a:buFont typeface="Arial"/>
              <a:buChar char="•"/>
            </a:pPr>
            <a:r>
              <a:rPr lang="en-US" dirty="0"/>
              <a:t>Let the agent propose a patch.</a:t>
            </a:r>
          </a:p>
          <a:p>
            <a:pPr marL="1085850" lvl="2" indent="-171450">
              <a:buFont typeface="Arial"/>
              <a:buChar char="•"/>
            </a:pPr>
            <a:r>
              <a:rPr lang="en-US" dirty="0"/>
              <a:t>Review quickly, then accept/adjust.</a:t>
            </a:r>
          </a:p>
          <a:p>
            <a:pPr marL="628650" lvl="1" indent="-171450">
              <a:buFont typeface="Arial"/>
              <a:buChar char="•"/>
            </a:pPr>
            <a:r>
              <a:rPr lang="en-US" dirty="0"/>
              <a:t>For the </a:t>
            </a:r>
            <a:r>
              <a:rPr lang="en-US" b="1" dirty="0"/>
              <a:t>frontend</a:t>
            </a:r>
            <a:r>
              <a:rPr lang="en-US" dirty="0"/>
              <a:t>:</a:t>
            </a:r>
          </a:p>
          <a:p>
            <a:pPr marL="1028700" lvl="2"/>
            <a:r>
              <a:rPr lang="en-US" dirty="0"/>
              <a:t>Implement the "Add Task" UI you described:
- Simple form with title and status dropdown.
- On submit, call POST /tasks.
- On success, refresh the task list.
Modify [component file] and any other needed files.
</a:t>
            </a:r>
            <a:endParaRPr lang="en-US" dirty="0">
              <a:ea typeface="Calibri"/>
              <a:cs typeface="Calibri"/>
            </a:endParaRPr>
          </a:p>
          <a:p>
            <a:pPr marL="171450" indent="-171450">
              <a:buFont typeface="Arial"/>
              <a:buChar char="•"/>
            </a:pPr>
            <a:r>
              <a:rPr lang="en-US" b="1" dirty="0"/>
              <a:t>Run and debug with the agent</a:t>
            </a:r>
            <a:endParaRPr lang="en-US" dirty="0"/>
          </a:p>
          <a:p>
            <a:pPr marL="628650" lvl="1" indent="-171450">
              <a:buFont typeface="Arial"/>
              <a:buChar char="•"/>
            </a:pPr>
            <a:r>
              <a:rPr lang="en-US" dirty="0"/>
              <a:t>Run the app; intentionally don’t fix everything by hand.</a:t>
            </a:r>
          </a:p>
          <a:p>
            <a:pPr marL="628650" lvl="1" indent="-171450">
              <a:buFont typeface="Arial"/>
              <a:buChar char="•"/>
            </a:pPr>
            <a:r>
              <a:rPr lang="en-US" dirty="0"/>
              <a:t>Use the agent:</a:t>
            </a:r>
          </a:p>
          <a:p>
            <a:pPr marL="1028700" lvl="2"/>
            <a:r>
              <a:rPr lang="en-US" dirty="0"/>
              <a:t>I get this error when submitting the form: [paste error]. 
Diagnose the root cause and suggest a minimal fix in the relevant files.
</a:t>
            </a:r>
            <a:endParaRPr lang="en-US" dirty="0">
              <a:ea typeface="Calibri"/>
              <a:cs typeface="Calibri"/>
            </a:endParaRPr>
          </a:p>
          <a:p>
            <a:pPr marL="171450" indent="-171450">
              <a:buFont typeface="Arial"/>
              <a:buChar char="•"/>
            </a:pPr>
            <a:r>
              <a:rPr lang="en-US" b="1" dirty="0"/>
              <a:t>Ask for tests and commit message</a:t>
            </a:r>
            <a:endParaRPr lang="en-US" dirty="0"/>
          </a:p>
          <a:p>
            <a:pPr marL="628650" lvl="1"/>
            <a:r>
              <a:rPr lang="en-US" dirty="0"/>
              <a:t>Now write unit tests or integration tests to cover the acceptance criteria for this story.
Use the existing test framework in this repo.
Also, summarize the change in a concise conventional commit message.
</a:t>
            </a:r>
            <a:endParaRPr lang="en-US" dirty="0">
              <a:ea typeface="Calibri"/>
              <a:cs typeface="Calibri"/>
            </a:endParaRPr>
          </a:p>
          <a:p>
            <a:r>
              <a:rPr lang="en-US" b="1" dirty="0"/>
              <a:t>Facilitator tips</a:t>
            </a:r>
            <a:endParaRPr lang="en-US" dirty="0"/>
          </a:p>
          <a:p>
            <a:pPr marL="628650" lvl="1" indent="-171450">
              <a:buFont typeface="Arial"/>
              <a:buChar char="•"/>
            </a:pPr>
            <a:r>
              <a:rPr lang="en-US" dirty="0"/>
              <a:t>Narrate your thought process:</a:t>
            </a:r>
            <a:endParaRPr lang="en-US" dirty="0">
              <a:ea typeface="Calibri" panose="020F0502020204030204"/>
              <a:cs typeface="Calibri" panose="020F0502020204030204"/>
            </a:endParaRPr>
          </a:p>
          <a:p>
            <a:pPr marL="1200150" lvl="2" indent="-171450">
              <a:buFont typeface="Arial"/>
              <a:buChar char="•"/>
            </a:pPr>
            <a:r>
              <a:rPr lang="en-US" dirty="0"/>
              <a:t>“I’m not blindly accepting what it gives me; I’m checking that it matches the story.”</a:t>
            </a:r>
            <a:endParaRPr lang="en-US" dirty="0">
              <a:ea typeface="Calibri" panose="020F0502020204030204"/>
              <a:cs typeface="Calibri" panose="020F0502020204030204"/>
            </a:endParaRPr>
          </a:p>
          <a:p>
            <a:pPr marL="628650" lvl="1" indent="-171450">
              <a:buFont typeface="Arial"/>
              <a:buChar char="•"/>
            </a:pPr>
            <a:r>
              <a:rPr lang="en-US" dirty="0"/>
              <a:t>Keep momentum: don’t get bogged down in styling; focus on the agentic flow.</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One story is fully implemented and tested in front of them.</a:t>
            </a:r>
            <a:endParaRPr lang="en-US" dirty="0">
              <a:ea typeface="Calibri" panose="020F0502020204030204"/>
              <a:cs typeface="Calibri" panose="020F0502020204030204"/>
            </a:endParaRPr>
          </a:p>
          <a:p>
            <a:pPr marL="628650" lvl="1" indent="-171450">
              <a:buFont typeface="Arial"/>
              <a:buChar char="•"/>
            </a:pPr>
            <a:r>
              <a:rPr lang="en-US" dirty="0"/>
              <a:t>They’ve seen: story → plan → code → test → small commit.</a:t>
            </a:r>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 SAMPLE PROMPT *****</a:t>
            </a:r>
          </a:p>
          <a:p>
            <a:endParaRPr lang="en-US" dirty="0">
              <a:ea typeface="Calibri"/>
              <a:cs typeface="Calibri"/>
            </a:endParaRPr>
          </a:p>
          <a:p>
            <a:r>
              <a:rPr lang="en-US" dirty="0">
                <a:ea typeface="Calibri"/>
                <a:cs typeface="Calibri"/>
              </a:rPr>
              <a:t>As a user, I want to see all my tasks in a list, so that I can quickly review what needs to be done.</a:t>
            </a:r>
          </a:p>
          <a:p>
            <a:endParaRPr lang="en-US" dirty="0">
              <a:ea typeface="Calibri"/>
              <a:cs typeface="Calibri"/>
            </a:endParaRPr>
          </a:p>
          <a:p>
            <a:r>
              <a:rPr lang="en-US" dirty="0">
                <a:ea typeface="Calibri"/>
                <a:cs typeface="Calibri"/>
              </a:rPr>
              <a:t>Acceptance Criteria:</a:t>
            </a:r>
          </a:p>
          <a:p>
            <a:endParaRPr lang="en-US" dirty="0">
              <a:ea typeface="Calibri"/>
              <a:cs typeface="Calibri"/>
            </a:endParaRPr>
          </a:p>
          <a:p>
            <a:r>
              <a:rPr lang="en-US" dirty="0">
                <a:ea typeface="Calibri"/>
                <a:cs typeface="Calibri"/>
              </a:rPr>
              <a:t>All tasks display with title, description, status, and creation date</a:t>
            </a:r>
          </a:p>
          <a:p>
            <a:r>
              <a:rPr lang="en-US" dirty="0">
                <a:ea typeface="Calibri"/>
                <a:cs typeface="Calibri"/>
              </a:rPr>
              <a:t>Tasks are sorted by creation date (newest first)</a:t>
            </a:r>
          </a:p>
          <a:p>
            <a:r>
              <a:rPr lang="en-US" dirty="0">
                <a:ea typeface="Calibri"/>
                <a:cs typeface="Calibri"/>
              </a:rPr>
              <a:t>Empty list shows "No tasks yet" message</a:t>
            </a:r>
          </a:p>
          <a:p>
            <a:r>
              <a:rPr lang="en-US" dirty="0">
                <a:ea typeface="Calibri"/>
                <a:cs typeface="Calibri"/>
              </a:rPr>
              <a:t>Long titles truncate with ellipsis after 50 chars</a:t>
            </a:r>
          </a:p>
          <a:p>
            <a:r>
              <a:rPr lang="en-US" dirty="0">
                <a:ea typeface="Calibri"/>
                <a:cs typeface="Calibri"/>
              </a:rPr>
              <a:t>Tasks display appropriate status indicators/colors</a:t>
            </a:r>
          </a:p>
          <a:p>
            <a:endParaRPr lang="en-US" dirty="0">
              <a:ea typeface="Calibri"/>
              <a:cs typeface="Calibri"/>
            </a:endParaRPr>
          </a:p>
          <a:p>
            <a:r>
              <a:rPr lang="en-US" dirty="0">
                <a:ea typeface="Calibri"/>
                <a:cs typeface="Calibri"/>
              </a:rPr>
              <a:t>In this codebase, propose a step-by-step implementation plan:</a:t>
            </a:r>
          </a:p>
          <a:p>
            <a:r>
              <a:rPr lang="en-US" dirty="0">
                <a:ea typeface="Calibri"/>
                <a:cs typeface="Calibri"/>
              </a:rPr>
              <a:t>- Which files to modify or create (front-end and back-end)?</a:t>
            </a:r>
          </a:p>
          <a:p>
            <a:r>
              <a:rPr lang="en-US" dirty="0">
                <a:ea typeface="Calibri"/>
                <a:cs typeface="Calibri"/>
              </a:rPr>
              <a:t>- What data structures / API changes are needed?</a:t>
            </a:r>
          </a:p>
          <a:p>
            <a:pPr marL="171450" indent="-171450">
              <a:buFontTx/>
              <a:buChar char="-"/>
            </a:pPr>
            <a:r>
              <a:rPr lang="en-US" dirty="0">
                <a:ea typeface="Calibri"/>
                <a:cs typeface="Calibri"/>
              </a:rPr>
              <a:t>How will we test it?</a:t>
            </a:r>
          </a:p>
          <a:p>
            <a:pPr marL="171450" indent="-171450">
              <a:buFontTx/>
              <a:buChar char="-"/>
            </a:pPr>
            <a:endParaRPr lang="en-US" dirty="0">
              <a:ea typeface="Calibri"/>
              <a:cs typeface="Calibri"/>
            </a:endParaRPr>
          </a:p>
          <a:p>
            <a:pPr marL="0" indent="0">
              <a:buFontTx/>
              <a:buNone/>
            </a:pPr>
            <a:r>
              <a:rPr lang="en-US" dirty="0">
                <a:ea typeface="Calibri"/>
                <a:cs typeface="Calibri"/>
              </a:rPr>
              <a:t>--- Then, after review ---</a:t>
            </a:r>
          </a:p>
          <a:p>
            <a:endParaRPr lang="en-US" dirty="0">
              <a:ea typeface="Calibri"/>
              <a:cs typeface="Calibri"/>
            </a:endParaRPr>
          </a:p>
          <a:p>
            <a:r>
              <a:rPr lang="en-US" dirty="0">
                <a:ea typeface="Calibri"/>
                <a:cs typeface="Calibri"/>
              </a:rPr>
              <a:t>Implement the "Add Task" UI you described:</a:t>
            </a:r>
          </a:p>
          <a:p>
            <a:r>
              <a:rPr lang="en-US" dirty="0">
                <a:ea typeface="Calibri"/>
                <a:cs typeface="Calibri"/>
              </a:rPr>
              <a:t>- Simple form with title and status dropdown.</a:t>
            </a:r>
          </a:p>
          <a:p>
            <a:r>
              <a:rPr lang="en-US" dirty="0">
                <a:ea typeface="Calibri"/>
                <a:cs typeface="Calibri"/>
              </a:rPr>
              <a:t>- On submit, call POST /tasks.</a:t>
            </a:r>
          </a:p>
          <a:p>
            <a:r>
              <a:rPr lang="en-US" dirty="0">
                <a:ea typeface="Calibri"/>
                <a:cs typeface="Calibri"/>
              </a:rPr>
              <a:t>- On success, refresh the task list.</a:t>
            </a:r>
          </a:p>
          <a:p>
            <a:endParaRPr lang="en-US" dirty="0">
              <a:ea typeface="Calibri"/>
              <a:cs typeface="Calibri"/>
            </a:endParaRPr>
          </a:p>
          <a:p>
            <a:r>
              <a:rPr lang="en-US" dirty="0">
                <a:ea typeface="Calibri"/>
                <a:cs typeface="Calibri"/>
              </a:rPr>
              <a:t>Modify code in frontend and any other needed files.</a:t>
            </a:r>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1926393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(25 minutes)</a:t>
            </a:r>
          </a:p>
          <a:p>
            <a:r>
              <a:rPr lang="en-US" b="1" dirty="0"/>
              <a:t>Goal:</a:t>
            </a:r>
            <a:r>
              <a:rPr lang="en-US" dirty="0"/>
              <a:t> Learners implement at least one story using the agent themselves.</a:t>
            </a:r>
            <a:endParaRPr lang="en-US" dirty="0">
              <a:ea typeface="Calibri" panose="020F0502020204030204"/>
              <a:cs typeface="Calibri" panose="020F0502020204030204"/>
            </a:endParaRPr>
          </a:p>
          <a:p>
            <a:r>
              <a:rPr lang="en-US" b="1" dirty="0"/>
              <a:t>Structure:</a:t>
            </a:r>
            <a:endParaRPr lang="en-US" dirty="0">
              <a:ea typeface="Calibri" panose="020F0502020204030204"/>
              <a:cs typeface="Calibri" panose="020F0502020204030204"/>
            </a:endParaRPr>
          </a:p>
          <a:p>
            <a:pPr marL="171450" indent="-171450">
              <a:buFont typeface="Arial"/>
              <a:buChar char="•"/>
            </a:pPr>
            <a:r>
              <a:rPr lang="en-US" dirty="0"/>
              <a:t>Learners work in </a:t>
            </a:r>
            <a:r>
              <a:rPr lang="en-US" b="1" dirty="0"/>
              <a:t>pairs</a:t>
            </a:r>
            <a:r>
              <a:rPr lang="en-US" dirty="0"/>
              <a:t> (recommended) or solo.</a:t>
            </a:r>
            <a:endParaRPr lang="en-US" dirty="0">
              <a:ea typeface="Calibri"/>
              <a:cs typeface="Calibri"/>
            </a:endParaRPr>
          </a:p>
          <a:p>
            <a:pPr marL="171450" indent="-171450">
              <a:buFont typeface="Arial"/>
              <a:buChar char="•"/>
            </a:pPr>
            <a:r>
              <a:rPr lang="en-US" dirty="0"/>
              <a:t>Each group picks a </a:t>
            </a:r>
            <a:r>
              <a:rPr lang="en-US" b="1" dirty="0"/>
              <a:t>small or medium story</a:t>
            </a:r>
            <a:r>
              <a:rPr lang="en-US" dirty="0"/>
              <a:t> from the list.</a:t>
            </a:r>
            <a:endParaRPr lang="en-US" dirty="0">
              <a:ea typeface="Calibri"/>
              <a:cs typeface="Calibri"/>
            </a:endParaRPr>
          </a:p>
          <a:p>
            <a:pPr marL="171450" indent="-171450">
              <a:buFont typeface="Arial"/>
              <a:buChar char="•"/>
            </a:pPr>
            <a:r>
              <a:rPr lang="en-US" dirty="0"/>
              <a:t>For their story, they will:</a:t>
            </a:r>
            <a:endParaRPr lang="en-US" dirty="0">
              <a:ea typeface="Calibri"/>
              <a:cs typeface="Calibri"/>
            </a:endParaRPr>
          </a:p>
          <a:p>
            <a:pPr marL="514350" lvl="1" indent="-171450">
              <a:buFont typeface="Arial"/>
              <a:buChar char="•"/>
            </a:pPr>
            <a:r>
              <a:rPr lang="en-US" dirty="0"/>
              <a:t>Ask the agent to restate the story and acceptance criteria.</a:t>
            </a:r>
            <a:endParaRPr lang="en-US" dirty="0">
              <a:ea typeface="Calibri"/>
              <a:cs typeface="Calibri"/>
            </a:endParaRPr>
          </a:p>
          <a:p>
            <a:pPr marL="514350" lvl="1" indent="-171450">
              <a:buFont typeface="Arial"/>
              <a:buChar char="•"/>
            </a:pPr>
            <a:r>
              <a:rPr lang="en-US" dirty="0"/>
              <a:t>Ask the agent to outline a </a:t>
            </a:r>
            <a:r>
              <a:rPr lang="en-US" b="1" dirty="0"/>
              <a:t>step-by-step implementation plan</a:t>
            </a:r>
            <a:r>
              <a:rPr lang="en-US" dirty="0"/>
              <a:t>.</a:t>
            </a:r>
            <a:endParaRPr lang="en-US" dirty="0">
              <a:ea typeface="Calibri"/>
              <a:cs typeface="Calibri"/>
            </a:endParaRPr>
          </a:p>
          <a:p>
            <a:pPr marL="514350" lvl="1" indent="-171450">
              <a:buFont typeface="Arial"/>
              <a:buChar char="•"/>
            </a:pPr>
            <a:r>
              <a:rPr lang="en-US" dirty="0"/>
              <a:t>Use the agent to:</a:t>
            </a:r>
            <a:endParaRPr lang="en-US" dirty="0">
              <a:ea typeface="Calibri"/>
              <a:cs typeface="Calibri"/>
            </a:endParaRPr>
          </a:p>
          <a:p>
            <a:pPr marL="1371600" lvl="2" indent="-171450">
              <a:buFont typeface="Arial"/>
              <a:buChar char="•"/>
            </a:pPr>
            <a:r>
              <a:rPr lang="en-US" dirty="0"/>
              <a:t>Propose file changes.</a:t>
            </a:r>
            <a:endParaRPr lang="en-US" dirty="0">
              <a:ea typeface="Calibri"/>
              <a:cs typeface="Calibri"/>
            </a:endParaRPr>
          </a:p>
          <a:p>
            <a:pPr marL="1371600" lvl="2" indent="-171450">
              <a:buFont typeface="Arial"/>
              <a:buChar char="•"/>
            </a:pPr>
            <a:r>
              <a:rPr lang="en-US" dirty="0"/>
              <a:t>Generate / modify code.</a:t>
            </a:r>
            <a:endParaRPr lang="en-US" dirty="0">
              <a:ea typeface="Calibri"/>
              <a:cs typeface="Calibri"/>
            </a:endParaRPr>
          </a:p>
          <a:p>
            <a:pPr marL="1371600" lvl="2" indent="-171450">
              <a:buFont typeface="Arial"/>
              <a:buChar char="•"/>
            </a:pPr>
            <a:r>
              <a:rPr lang="en-US" dirty="0"/>
              <a:t>Generate/update tests.</a:t>
            </a:r>
            <a:endParaRPr lang="en-US" dirty="0">
              <a:ea typeface="Calibri"/>
              <a:cs typeface="Calibri"/>
            </a:endParaRPr>
          </a:p>
          <a:p>
            <a:pPr marL="514350" lvl="1" indent="-171450">
              <a:buFont typeface="Arial"/>
              <a:buChar char="•"/>
            </a:pPr>
            <a:r>
              <a:rPr lang="en-US" dirty="0"/>
              <a:t>Run the app/tests and </a:t>
            </a:r>
            <a:r>
              <a:rPr lang="en-US" b="1" dirty="0"/>
              <a:t>iterate with the agent</a:t>
            </a:r>
            <a:r>
              <a:rPr lang="en-US" dirty="0"/>
              <a:t> until acceptance criteria are met.</a:t>
            </a:r>
            <a:endParaRPr lang="en-US" dirty="0">
              <a:ea typeface="Calibri"/>
              <a:cs typeface="Calibri"/>
            </a:endParaRPr>
          </a:p>
          <a:p>
            <a:r>
              <a:rPr lang="en-US" b="1" dirty="0"/>
              <a:t>Instructor role:</a:t>
            </a:r>
            <a:endParaRPr lang="en-US" dirty="0">
              <a:ea typeface="Calibri" panose="020F0502020204030204"/>
              <a:cs typeface="Calibri" panose="020F0502020204030204"/>
            </a:endParaRPr>
          </a:p>
          <a:p>
            <a:pPr marL="628650" lvl="1" indent="-171450">
              <a:buFont typeface="Arial"/>
              <a:buChar char="•"/>
            </a:pPr>
            <a:r>
              <a:rPr lang="en-US" dirty="0"/>
              <a:t>Circulate, prompt them to “ask the agent first” before you help.</a:t>
            </a:r>
            <a:endParaRPr lang="en-US" dirty="0">
              <a:ea typeface="Calibri"/>
              <a:cs typeface="Calibri"/>
            </a:endParaRPr>
          </a:p>
          <a:p>
            <a:pPr marL="628650" lvl="1" indent="-171450">
              <a:buFont typeface="Arial"/>
              <a:buChar char="•"/>
            </a:pPr>
            <a:r>
              <a:rPr lang="en-US" dirty="0"/>
              <a:t>Follow these steps, and always ask the agent first before you ask me.”</a:t>
            </a:r>
            <a:endParaRPr lang="en-US" dirty="0">
              <a:ea typeface="Calibri" panose="020F0502020204030204"/>
              <a:cs typeface="Calibri" panose="020F0502020204030204"/>
            </a:endParaRPr>
          </a:p>
          <a:p>
            <a:r>
              <a:rPr lang="en-US" b="1" dirty="0"/>
              <a:t>Steps (display on slide or handout)</a:t>
            </a:r>
            <a:endParaRPr lang="en-US" dirty="0"/>
          </a:p>
          <a:p>
            <a:pPr marL="171450" indent="-171450">
              <a:buFont typeface="Arial"/>
              <a:buChar char="•"/>
            </a:pPr>
            <a:r>
              <a:rPr lang="en-US" b="1" dirty="0"/>
              <a:t>Restate and clarify the story</a:t>
            </a:r>
            <a:endParaRPr lang="en-US" dirty="0"/>
          </a:p>
          <a:p>
            <a:pPr lvl="1"/>
            <a:r>
              <a:rPr lang="en-US" dirty="0"/>
              <a:t>Here is a user story I want to implement:
[paste story]
Restate it in your own words and list the acceptance criteria. 
Then, propose a concrete implementation plan for this codebase.
</a:t>
            </a:r>
            <a:endParaRPr lang="en-US" dirty="0">
              <a:ea typeface="Calibri"/>
              <a:cs typeface="Calibri"/>
            </a:endParaRPr>
          </a:p>
          <a:p>
            <a:pPr marL="171450" indent="-171450">
              <a:buFont typeface="Arial"/>
              <a:buChar char="•"/>
            </a:pPr>
            <a:r>
              <a:rPr lang="en-US" b="1" dirty="0"/>
              <a:t>Identify files to change</a:t>
            </a:r>
            <a:endParaRPr lang="en-US" dirty="0"/>
          </a:p>
          <a:p>
            <a:pPr lvl="1"/>
            <a:r>
              <a:rPr lang="en-US" dirty="0"/>
              <a:t>Based on this repo’s structure, list the exact files you recommend changing or creating to implement this story.
</a:t>
            </a:r>
            <a:endParaRPr lang="en-US" dirty="0">
              <a:ea typeface="Calibri"/>
              <a:cs typeface="Calibri"/>
            </a:endParaRPr>
          </a:p>
          <a:p>
            <a:pPr marL="171450" indent="-171450">
              <a:buFont typeface="Arial"/>
              <a:buChar char="•"/>
            </a:pPr>
            <a:r>
              <a:rPr lang="en-US" b="1" dirty="0"/>
              <a:t>Generate/modify code</a:t>
            </a:r>
            <a:endParaRPr lang="en-US" dirty="0"/>
          </a:p>
          <a:p>
            <a:pPr lvl="1"/>
            <a:r>
              <a:rPr lang="en-US" dirty="0"/>
              <a:t>Implement step 1 from your plan in [file path]. 
Show me the diff and explain what you’re changing in comments.
</a:t>
            </a:r>
            <a:endParaRPr lang="en-US" dirty="0">
              <a:ea typeface="Calibri"/>
              <a:cs typeface="Calibri"/>
            </a:endParaRPr>
          </a:p>
          <a:p>
            <a:pPr marL="628650" lvl="1" indent="-171450">
              <a:buFont typeface="Arial"/>
              <a:buChar char="•"/>
            </a:pPr>
            <a:r>
              <a:rPr lang="en-US" dirty="0"/>
              <a:t>Encourage them to do one step at a time, not the whole story at once.</a:t>
            </a:r>
          </a:p>
          <a:p>
            <a:pPr marL="171450" indent="-171450">
              <a:buFont typeface="Arial"/>
              <a:buChar char="•"/>
            </a:pPr>
            <a:r>
              <a:rPr lang="en-US" b="1" dirty="0"/>
              <a:t>Ask for tests</a:t>
            </a:r>
            <a:endParaRPr lang="en-US" dirty="0"/>
          </a:p>
          <a:p>
            <a:pPr lvl="1"/>
            <a:r>
              <a:rPr lang="en-US" dirty="0"/>
              <a:t>Now, write or update tests that prove the acceptance criteria are met for this story.
</a:t>
            </a:r>
            <a:endParaRPr lang="en-US" dirty="0">
              <a:ea typeface="Calibri"/>
              <a:cs typeface="Calibri"/>
            </a:endParaRPr>
          </a:p>
          <a:p>
            <a:pPr marL="171450" indent="-171450">
              <a:buFont typeface="Arial"/>
              <a:buChar char="•"/>
            </a:pPr>
            <a:r>
              <a:rPr lang="en-US" b="1" dirty="0"/>
              <a:t>Run and debug</a:t>
            </a:r>
            <a:endParaRPr lang="en-US" dirty="0"/>
          </a:p>
          <a:p>
            <a:pPr marL="628650" lvl="1" indent="-171450">
              <a:buFont typeface="Arial"/>
              <a:buChar char="•"/>
            </a:pPr>
            <a:r>
              <a:rPr lang="en-US" dirty="0"/>
              <a:t>Run app/tests.</a:t>
            </a:r>
          </a:p>
          <a:p>
            <a:pPr marL="628650" lvl="1" indent="-171450">
              <a:buFont typeface="Arial"/>
              <a:buChar char="•"/>
            </a:pPr>
            <a:r>
              <a:rPr lang="en-US" dirty="0"/>
              <a:t>For issues:</a:t>
            </a:r>
          </a:p>
          <a:p>
            <a:pPr lvl="1"/>
            <a:r>
              <a:rPr lang="en-US" dirty="0"/>
              <a:t>When I run [command], I get this error: [paste]. 
Diagnose and propose a fix, explaining why it works.
</a:t>
            </a:r>
            <a:endParaRPr lang="en-US" dirty="0">
              <a:ea typeface="Calibri"/>
              <a:cs typeface="Calibri"/>
            </a:endParaRPr>
          </a:p>
          <a:p>
            <a:r>
              <a:rPr lang="en-US" b="1" dirty="0"/>
              <a:t>Facilitator role</a:t>
            </a:r>
            <a:endParaRPr lang="en-US" dirty="0">
              <a:ea typeface="Calibri" panose="020F0502020204030204"/>
              <a:cs typeface="Calibri" panose="020F0502020204030204"/>
            </a:endParaRPr>
          </a:p>
          <a:p>
            <a:pPr marL="628650" lvl="1" indent="-171450">
              <a:buFont typeface="Arial"/>
              <a:buChar char="•"/>
            </a:pPr>
            <a:r>
              <a:rPr lang="en-US" dirty="0"/>
              <a:t>Walk around, asking:</a:t>
            </a:r>
            <a:endParaRPr lang="en-US" dirty="0">
              <a:ea typeface="Calibri" panose="020F0502020204030204"/>
              <a:cs typeface="Calibri" panose="020F0502020204030204"/>
            </a:endParaRPr>
          </a:p>
          <a:p>
            <a:pPr marL="1200150" lvl="2" indent="-171450">
              <a:buFont typeface="Arial"/>
              <a:buChar char="•"/>
            </a:pPr>
            <a:r>
              <a:rPr lang="en-US" dirty="0"/>
              <a:t>“What did you ask the agent?”</a:t>
            </a:r>
            <a:endParaRPr lang="en-US" dirty="0">
              <a:ea typeface="Calibri" panose="020F0502020204030204"/>
              <a:cs typeface="Calibri" panose="020F0502020204030204"/>
            </a:endParaRPr>
          </a:p>
          <a:p>
            <a:pPr marL="1200150" lvl="2" indent="-171450">
              <a:buFont typeface="Arial"/>
              <a:buChar char="•"/>
            </a:pPr>
            <a:r>
              <a:rPr lang="en-US" dirty="0"/>
              <a:t>“Can you ask it to make the plan smaller?”</a:t>
            </a:r>
            <a:endParaRPr lang="en-US" dirty="0">
              <a:ea typeface="Calibri" panose="020F0502020204030204"/>
              <a:cs typeface="Calibri" panose="020F0502020204030204"/>
            </a:endParaRPr>
          </a:p>
          <a:p>
            <a:pPr marL="628650" lvl="1" indent="-171450">
              <a:buFont typeface="Arial"/>
              <a:buChar char="•"/>
            </a:pPr>
            <a:r>
              <a:rPr lang="en-US" dirty="0"/>
              <a:t>Help stuck groups by </a:t>
            </a:r>
            <a:r>
              <a:rPr lang="en-US" b="1" dirty="0"/>
              <a:t>suggesting better prompts</a:t>
            </a:r>
            <a:r>
              <a:rPr lang="en-US" dirty="0"/>
              <a:t>, not writing code for them.</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Most groups have a working feature or are very close.</a:t>
            </a:r>
            <a:endParaRPr lang="en-US" dirty="0">
              <a:ea typeface="Calibri" panose="020F0502020204030204"/>
              <a:cs typeface="Calibri" panose="020F0502020204030204"/>
            </a:endParaRPr>
          </a:p>
          <a:p>
            <a:pPr marL="628650" lvl="1" indent="-171450">
              <a:buFont typeface="Arial"/>
              <a:buChar char="•"/>
            </a:pPr>
            <a:r>
              <a:rPr lang="en-US" dirty="0"/>
              <a:t>They’ve at least tried: plan → code → test → debug with the agent.</a:t>
            </a:r>
            <a:endParaRPr lang="en-US" dirty="0">
              <a:ea typeface="Calibri"/>
              <a:cs typeface="Calibri"/>
            </a:endParaRPr>
          </a:p>
          <a:p>
            <a:pPr indent="-171450"/>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1706005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A26B-AA79-A75E-BA75-AD79EA063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A72A3-E59C-118C-977D-184CF010E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52901-AF4C-3383-CBFF-E8898B6C9E0F}"/>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(3 minutes)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Where agents helped:</a:t>
            </a:r>
          </a:p>
          <a:p>
            <a:pPr marL="171450" lvl="0" indent="-171450">
              <a:buFontTx/>
              <a:buChar char="-"/>
            </a:pPr>
            <a:r>
              <a:rPr lang="en-US" sz="1200" kern="1200" dirty="0">
                <a:solidFill>
                  <a:schemeClr val="tx1"/>
                </a:solidFill>
                <a:effectLst/>
                <a:latin typeface="+mn-lt"/>
                <a:ea typeface="+mn-ea"/>
                <a:cs typeface="+mn-cs"/>
              </a:rPr>
              <a:t>Story shaping → Implementation plan → Code generation → Testing → Refactor → PR &amp; review. </a:t>
            </a:r>
          </a:p>
          <a:p>
            <a:pPr lvl="0"/>
            <a:r>
              <a:rPr lang="en-US" sz="1200" kern="1200" dirty="0">
                <a:solidFill>
                  <a:schemeClr val="tx1"/>
                </a:solidFill>
                <a:effectLst/>
                <a:latin typeface="+mn-lt"/>
                <a:ea typeface="+mn-ea"/>
                <a:cs typeface="+mn-cs"/>
              </a:rPr>
              <a:t>Where you still needed </a:t>
            </a:r>
            <a:r>
              <a:rPr lang="en-US" sz="1200" b="1" kern="1200" dirty="0">
                <a:solidFill>
                  <a:schemeClr val="tx1"/>
                </a:solidFill>
                <a:effectLst/>
                <a:latin typeface="+mn-lt"/>
                <a:ea typeface="+mn-ea"/>
                <a:cs typeface="+mn-cs"/>
              </a:rPr>
              <a:t>human judgment</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One takeaway: “What will you try differently in your normal dev workflow tomorrow?”</a:t>
            </a:r>
          </a:p>
          <a:p>
            <a:endParaRPr lang="en-US" dirty="0"/>
          </a:p>
        </p:txBody>
      </p:sp>
      <p:sp>
        <p:nvSpPr>
          <p:cNvPr id="4" name="Slide Number Placeholder 3">
            <a:extLst>
              <a:ext uri="{FF2B5EF4-FFF2-40B4-BE49-F238E27FC236}">
                <a16:creationId xmlns:a16="http://schemas.microsoft.com/office/drawing/2014/main" id="{6A9367B1-4597-799B-7FC8-F83428E702F0}"/>
              </a:ext>
            </a:extLst>
          </p:cNvPr>
          <p:cNvSpPr>
            <a:spLocks noGrp="1"/>
          </p:cNvSpPr>
          <p:nvPr>
            <p:ph type="sldNum" sz="quarter" idx="5"/>
          </p:nvPr>
        </p:nvSpPr>
        <p:spPr/>
        <p:txBody>
          <a:bodyPr/>
          <a:lstStyle/>
          <a:p>
            <a:fld id="{3BDEB2A5-DDCF-604F-A595-5664085F7F7D}" type="slidenum">
              <a:rPr lang="en-MX" smtClean="0"/>
              <a:t>28</a:t>
            </a:fld>
            <a:endParaRPr lang="en-MX"/>
          </a:p>
        </p:txBody>
      </p:sp>
    </p:spTree>
    <p:extLst>
      <p:ext uri="{BB962C8B-B14F-4D97-AF65-F5344CB8AC3E}">
        <p14:creationId xmlns:p14="http://schemas.microsoft.com/office/powerpoint/2010/main" val="2690009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time is remaining)</a:t>
            </a:r>
          </a:p>
          <a:p>
            <a:endParaRPr lang="en-US" dirty="0"/>
          </a:p>
          <a:p>
            <a:r>
              <a:rPr lang="en-US" dirty="0"/>
              <a:t>Common objection: My client won’t let me use AI, so I [won’t be able to use the information from this class] [can’t use AI] [etc.]</a:t>
            </a:r>
          </a:p>
          <a:p>
            <a:r>
              <a:rPr lang="en-US" dirty="0"/>
              <a:t>Suggested response: </a:t>
            </a:r>
            <a:r>
              <a:rPr lang="en-US" sz="1200" b="0" i="0" kern="1200" dirty="0">
                <a:solidFill>
                  <a:schemeClr val="tx1"/>
                </a:solidFill>
                <a:effectLst/>
                <a:latin typeface="+mn-lt"/>
                <a:ea typeface="+mn-ea"/>
                <a:cs typeface="+mn-cs"/>
              </a:rPr>
              <a:t> This training is about career growth at Improving, not about current client restrictions.  </a:t>
            </a:r>
            <a:r>
              <a:rPr lang="en-US" sz="1200" b="0" i="0" kern="1200">
                <a:solidFill>
                  <a:schemeClr val="tx1"/>
                </a:solidFill>
                <a:effectLst/>
                <a:latin typeface="+mn-lt"/>
                <a:ea typeface="+mn-ea"/>
                <a:cs typeface="+mn-cs"/>
              </a:rPr>
              <a:t>Improving </a:t>
            </a:r>
            <a:r>
              <a:rPr lang="en-US" sz="1200" b="0" i="0" kern="1200" dirty="0">
                <a:solidFill>
                  <a:schemeClr val="tx1"/>
                </a:solidFill>
                <a:effectLst/>
                <a:latin typeface="+mn-lt"/>
                <a:ea typeface="+mn-ea"/>
                <a:cs typeface="+mn-cs"/>
              </a:rPr>
              <a:t>is not telling people to use AI where clients prohibit it.</a:t>
            </a: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307141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slides are additional content if time and audience permit.</a:t>
            </a:r>
          </a:p>
        </p:txBody>
      </p:sp>
      <p:sp>
        <p:nvSpPr>
          <p:cNvPr id="4" name="Slide Number Placeholder 3"/>
          <p:cNvSpPr>
            <a:spLocks noGrp="1"/>
          </p:cNvSpPr>
          <p:nvPr>
            <p:ph type="sldNum" sz="quarter" idx="5"/>
          </p:nvPr>
        </p:nvSpPr>
        <p:spPr/>
        <p:txBody>
          <a:bodyPr/>
          <a:lstStyle/>
          <a:p>
            <a:fld id="{3BDEB2A5-DDCF-604F-A595-5664085F7F7D}" type="slidenum">
              <a:rPr lang="en-MX" smtClean="0"/>
              <a:t>30</a:t>
            </a:fld>
            <a:endParaRPr lang="en-MX"/>
          </a:p>
        </p:txBody>
      </p:sp>
    </p:spTree>
    <p:extLst>
      <p:ext uri="{BB962C8B-B14F-4D97-AF65-F5344CB8AC3E}">
        <p14:creationId xmlns:p14="http://schemas.microsoft.com/office/powerpoint/2010/main" val="1378038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(15 minutes)</a:t>
            </a:r>
            <a:endParaRPr lang="en-US" b="1">
              <a:ea typeface="Calibri" panose="020F0502020204030204"/>
              <a:cs typeface="Calibri" panose="020F0502020204030204"/>
            </a:endParaRPr>
          </a:p>
          <a:p>
            <a:r>
              <a:rPr lang="en-US" b="1"/>
              <a:t>Goal:</a:t>
            </a:r>
            <a:r>
              <a:rPr lang="en-US"/>
              <a:t> Use the agent to refactor and add tests to an existing “messy” module.</a:t>
            </a:r>
          </a:p>
          <a:p>
            <a:r>
              <a:rPr lang="en-US" b="1"/>
              <a:t>What you say</a:t>
            </a:r>
            <a:endParaRPr lang="en-US"/>
          </a:p>
          <a:p>
            <a:pPr marL="171450" indent="-171450">
              <a:buFont typeface="Arial"/>
              <a:buChar char="•"/>
            </a:pPr>
            <a:r>
              <a:rPr lang="en-US"/>
              <a:t>“Agents aren’t just for new code. They’re great at improving existing code and building tests around it.”</a:t>
            </a:r>
          </a:p>
          <a:p>
            <a:r>
              <a:rPr lang="en-US" b="1"/>
              <a:t>Steps (you can demo 2–3 minutes, then let them work)</a:t>
            </a:r>
            <a:endParaRPr lang="en-US"/>
          </a:p>
          <a:p>
            <a:pPr marL="171450" indent="-171450">
              <a:buFont typeface="Arial"/>
              <a:buChar char="•"/>
            </a:pPr>
            <a:r>
              <a:rPr lang="en-US" b="1"/>
              <a:t>Point them to the messy file</a:t>
            </a:r>
            <a:endParaRPr lang="en-US"/>
          </a:p>
          <a:p>
            <a:pPr marL="628650" lvl="1" indent="-171450">
              <a:buFont typeface="Arial"/>
              <a:buChar char="•"/>
            </a:pPr>
            <a:r>
              <a:rPr lang="en-US"/>
              <a:t>Example: </a:t>
            </a:r>
            <a:r>
              <a:rPr lang="en-US">
                <a:highlight>
                  <a:srgbClr val="FFFF00"/>
                </a:highlight>
              </a:rPr>
              <a:t>src/server/tasksService.ts</a:t>
            </a:r>
            <a:r>
              <a:rPr lang="en-US"/>
              <a:t> with a 100-line function and no tests.</a:t>
            </a:r>
          </a:p>
          <a:p>
            <a:pPr marL="171450" indent="-171450">
              <a:buFont typeface="Arial"/>
              <a:buChar char="•"/>
            </a:pPr>
            <a:r>
              <a:rPr lang="en-US" b="1"/>
              <a:t>Ask the agent to analyze it</a:t>
            </a:r>
            <a:endParaRPr lang="en-US"/>
          </a:p>
          <a:p>
            <a:pPr lvl="1"/>
            <a:r>
              <a:rPr lang="en-US" dirty="0"/>
              <a:t>Please analyze this file and:
- Summarize what it does.
- List 3–5 specific problems with the design or readability.
- Propose a refactoring plan that preserves behavior.
</a:t>
            </a:r>
            <a:endParaRPr lang="en-US" dirty="0">
              <a:ea typeface="Calibri"/>
              <a:cs typeface="Calibri"/>
            </a:endParaRPr>
          </a:p>
          <a:p>
            <a:pPr marL="171450" indent="-171450">
              <a:buFont typeface="Arial"/>
              <a:buChar char="•"/>
            </a:pPr>
            <a:r>
              <a:rPr lang="en-US" b="1"/>
              <a:t>Refactor with the agent</a:t>
            </a:r>
            <a:endParaRPr lang="en-US"/>
          </a:p>
          <a:p>
            <a:pPr lvl="1"/>
            <a:r>
              <a:rPr lang="en-US" dirty="0"/>
              <a:t>Apply the first one or two steps of your refactoring plan, and show me the updated code for this file.
Make sure to keep behavior the same.
</a:t>
            </a:r>
            <a:endParaRPr lang="en-US" dirty="0">
              <a:ea typeface="Calibri"/>
              <a:cs typeface="Calibri"/>
            </a:endParaRPr>
          </a:p>
          <a:p>
            <a:pPr marL="171450" indent="-171450">
              <a:buFont typeface="Arial"/>
              <a:buChar char="•"/>
            </a:pPr>
            <a:r>
              <a:rPr lang="en-US" b="1"/>
              <a:t>Ask for tests</a:t>
            </a:r>
            <a:endParaRPr lang="en-US"/>
          </a:p>
          <a:p>
            <a:pPr lvl="1"/>
            <a:r>
              <a:rPr lang="en-US" dirty="0"/>
              <a:t>Now, write tests that cover the main branches and edge cases for this module, using the existing test framework.
</a:t>
            </a:r>
            <a:endParaRPr lang="en-US" dirty="0">
              <a:ea typeface="Calibri"/>
              <a:cs typeface="Calibri"/>
            </a:endParaRPr>
          </a:p>
          <a:p>
            <a:pPr marL="171450" indent="-171450">
              <a:buFont typeface="Arial"/>
              <a:buChar char="•"/>
            </a:pPr>
            <a:r>
              <a:rPr lang="en-US" b="1"/>
              <a:t>Run tests → debug if needed</a:t>
            </a:r>
            <a:endParaRPr lang="en-US"/>
          </a:p>
          <a:p>
            <a:pPr lvl="1"/>
            <a:r>
              <a:rPr lang="en-US" dirty="0"/>
              <a:t>The new tests fail with [failure]. 
Explain why and suggest precise changes to fix it without changing the public behavior.
</a:t>
            </a:r>
            <a:endParaRPr lang="en-US" dirty="0">
              <a:ea typeface="Calibri"/>
              <a:cs typeface="Calibri"/>
            </a:endParaRPr>
          </a:p>
          <a:p>
            <a:r>
              <a:rPr lang="en-US" b="1"/>
              <a:t>Facilitator tips</a:t>
            </a:r>
            <a:endParaRPr lang="en-US"/>
          </a:p>
          <a:p>
            <a:pPr marL="171450" indent="-171450">
              <a:buFont typeface="Arial"/>
              <a:buChar char="•"/>
            </a:pPr>
            <a:r>
              <a:rPr lang="en-US"/>
              <a:t>Emphasize:</a:t>
            </a:r>
          </a:p>
          <a:p>
            <a:pPr marL="628650" lvl="1" indent="-171450">
              <a:buFont typeface="Arial"/>
              <a:buChar char="•"/>
            </a:pPr>
            <a:r>
              <a:rPr lang="en-US"/>
              <a:t>“Test-first” is also possible: ask the agent for tests before refactor.</a:t>
            </a:r>
          </a:p>
          <a:p>
            <a:pPr marL="628650" lvl="1" indent="-171450">
              <a:buFont typeface="Arial"/>
              <a:buChar char="•"/>
            </a:pPr>
            <a:r>
              <a:rPr lang="en-US"/>
              <a:t>Watch for the agent trying to change behavior; ask them to keep it honest.</a:t>
            </a:r>
          </a:p>
          <a:p>
            <a:r>
              <a:rPr lang="en-US" b="1"/>
              <a:t>Checkpoint before moving on</a:t>
            </a:r>
            <a:endParaRPr lang="en-US">
              <a:ea typeface="Calibri"/>
              <a:cs typeface="Calibri"/>
            </a:endParaRPr>
          </a:p>
          <a:p>
            <a:pPr marL="628650" lvl="1" indent="-171450">
              <a:buFont typeface="Arial"/>
              <a:buChar char="•"/>
            </a:pPr>
            <a:r>
              <a:rPr lang="en-US"/>
              <a:t>At least some tests written for the messy module.</a:t>
            </a:r>
            <a:endParaRPr lang="en-US">
              <a:ea typeface="Calibri"/>
              <a:cs typeface="Calibri"/>
            </a:endParaRPr>
          </a:p>
          <a:p>
            <a:pPr marL="628650" lvl="1" indent="-171450">
              <a:buFont typeface="Arial"/>
              <a:buChar char="•"/>
            </a:pPr>
            <a:r>
              <a:rPr lang="en-US"/>
              <a:t>Some groups have successfully refactored and kept tests passing.</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32</a:t>
            </a:fld>
            <a:endParaRPr lang="en-MX"/>
          </a:p>
        </p:txBody>
      </p:sp>
    </p:spTree>
    <p:extLst>
      <p:ext uri="{BB962C8B-B14F-4D97-AF65-F5344CB8AC3E}">
        <p14:creationId xmlns:p14="http://schemas.microsoft.com/office/powerpoint/2010/main" val="1571858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p>
          <a:p>
            <a:r>
              <a:rPr lang="en-US" b="1" dirty="0"/>
              <a:t>Goal</a:t>
            </a:r>
            <a:endParaRPr lang="en-US" b="1" dirty="0">
              <a:ea typeface="Calibri"/>
              <a:cs typeface="Calibri"/>
            </a:endParaRPr>
          </a:p>
          <a:p>
            <a:pPr marL="171450" indent="-171450">
              <a:buFont typeface="Arial"/>
              <a:buChar char="•"/>
            </a:pPr>
            <a:r>
              <a:rPr lang="en-US" dirty="0"/>
              <a:t>Help developers understand </a:t>
            </a:r>
            <a:r>
              <a:rPr lang="en-US" b="1" dirty="0"/>
              <a:t>what MCP (Model Context Protocol)</a:t>
            </a:r>
            <a:r>
              <a:rPr lang="en-US" dirty="0"/>
              <a:t> is and</a:t>
            </a:r>
            <a:endParaRPr lang="en-US" dirty="0">
              <a:ea typeface="Calibri"/>
              <a:cs typeface="Calibri"/>
            </a:endParaRPr>
          </a:p>
          <a:p>
            <a:pPr marL="171450" indent="-171450">
              <a:buFont typeface="Arial"/>
              <a:buChar char="•"/>
            </a:pPr>
            <a:r>
              <a:rPr lang="en-US" dirty="0"/>
              <a:t>Why it </a:t>
            </a:r>
            <a:r>
              <a:rPr lang="en-US" b="1" dirty="0"/>
              <a:t>elevates agentic development</a:t>
            </a:r>
            <a:r>
              <a:rPr lang="en-US" dirty="0"/>
              <a:t> from “code suggester” to </a:t>
            </a:r>
            <a:r>
              <a:rPr lang="en-US" b="1" dirty="0"/>
              <a:t>tool-using teammate</a:t>
            </a:r>
            <a:r>
              <a:rPr lang="en-US" dirty="0"/>
              <a:t> in Windsurf.</a:t>
            </a:r>
            <a:endParaRPr lang="en-US" dirty="0">
              <a:ea typeface="Calibri"/>
              <a:cs typeface="Calibri"/>
            </a:endParaRPr>
          </a:p>
          <a:p>
            <a:r>
              <a:rPr lang="en-US" b="1" dirty="0">
                <a:ea typeface="Calibri"/>
                <a:cs typeface="Calibri"/>
              </a:rPr>
              <a:t>What you say:</a:t>
            </a:r>
          </a:p>
          <a:p>
            <a:r>
              <a:rPr lang="en-US" dirty="0"/>
              <a:t>“We’ve just seen the agent help us refactor a messy module and add tests.</a:t>
            </a:r>
            <a:br>
              <a:rPr lang="en-US" dirty="0">
                <a:cs typeface="+mn-lt"/>
              </a:rPr>
            </a:br>
            <a:r>
              <a:rPr lang="en-US" dirty="0"/>
              <a:t> Before we move on, I want to zoom out briefly and talk about where this is heading—specifically, </a:t>
            </a:r>
            <a:r>
              <a:rPr lang="en-US" b="1" dirty="0"/>
              <a:t>MCP in Windsurf</a:t>
            </a:r>
            <a:r>
              <a:rPr lang="en-US" dirty="0"/>
              <a:t>.”</a:t>
            </a:r>
            <a:endParaRPr lang="en-US" dirty="0">
              <a:ea typeface="Calibri"/>
              <a:cs typeface="Calibri"/>
            </a:endParaRPr>
          </a:p>
          <a:p>
            <a:r>
              <a:rPr lang="en-US" b="1" dirty="0"/>
              <a:t>Richer context than just code.</a:t>
            </a:r>
            <a:endParaRPr lang="en-US" b="1" dirty="0">
              <a:ea typeface="Calibri"/>
              <a:cs typeface="Calibri"/>
            </a:endParaRPr>
          </a:p>
          <a:p>
            <a:pPr marL="742950" lvl="1" indent="-285750">
              <a:lnSpc>
                <a:spcPct val="90000"/>
              </a:lnSpc>
              <a:spcBef>
                <a:spcPts val="500"/>
              </a:spcBef>
              <a:buFont typeface="Arial,Sans-Serif"/>
              <a:buChar char="•"/>
            </a:pPr>
            <a:r>
              <a:rPr lang="en-US" dirty="0"/>
              <a:t>Agents can query project docs, APIs, databases, or external systems via MCP tools.</a:t>
            </a:r>
            <a:endParaRPr lang="en-US" dirty="0">
              <a:ea typeface="Calibri"/>
              <a:cs typeface="Calibri"/>
            </a:endParaRPr>
          </a:p>
          <a:p>
            <a:pPr marL="742950" lvl="1" indent="-285750">
              <a:lnSpc>
                <a:spcPct val="90000"/>
              </a:lnSpc>
              <a:spcBef>
                <a:spcPts val="500"/>
              </a:spcBef>
              <a:buFont typeface="Arial,Sans-Serif"/>
              <a:buChar char="•"/>
            </a:pPr>
            <a:r>
              <a:rPr lang="en-US" dirty="0"/>
              <a:t>Prompts become: </a:t>
            </a:r>
            <a:r>
              <a:rPr lang="en-US" i="1" dirty="0"/>
              <a:t>“Call the tool to fetch X and update the code accordingly”</a:t>
            </a:r>
            <a:r>
              <a:rPr lang="en-US" dirty="0"/>
              <a:t> instead of “guess based on this file”.</a:t>
            </a:r>
            <a:endParaRPr lang="en-US" dirty="0">
              <a:ea typeface="Calibri"/>
              <a:cs typeface="Calibri"/>
            </a:endParaRPr>
          </a:p>
          <a:p>
            <a:pPr indent="-285750">
              <a:lnSpc>
                <a:spcPct val="90000"/>
              </a:lnSpc>
              <a:spcBef>
                <a:spcPts val="500"/>
              </a:spcBef>
            </a:pPr>
            <a:r>
              <a:rPr lang="en-US" b="1" dirty="0"/>
              <a:t>Repeatable workflows as tools.</a:t>
            </a:r>
            <a:endParaRPr lang="en-US" b="1" dirty="0">
              <a:ea typeface="Calibri"/>
              <a:cs typeface="Calibri"/>
            </a:endParaRPr>
          </a:p>
          <a:p>
            <a:pPr marL="742950" lvl="1" indent="-285750">
              <a:lnSpc>
                <a:spcPct val="90000"/>
              </a:lnSpc>
              <a:spcBef>
                <a:spcPts val="500"/>
              </a:spcBef>
              <a:buFont typeface="Arial,Sans-Serif"/>
              <a:buChar char="•"/>
            </a:pPr>
            <a:r>
              <a:rPr lang="en-US" dirty="0"/>
              <a:t>Common dev tasks (scaffolding modules, running checks, generating SDKs, querying logs) can be exposed as MCP tools.</a:t>
            </a:r>
            <a:endParaRPr lang="en-US" dirty="0">
              <a:ea typeface="Calibri"/>
              <a:cs typeface="Calibri"/>
            </a:endParaRPr>
          </a:p>
          <a:p>
            <a:pPr marL="742950" lvl="1" indent="-285750">
              <a:lnSpc>
                <a:spcPct val="90000"/>
              </a:lnSpc>
              <a:spcBef>
                <a:spcPts val="500"/>
              </a:spcBef>
              <a:buFont typeface="Arial,Sans-Serif"/>
              <a:buChar char="•"/>
            </a:pPr>
            <a:r>
              <a:rPr lang="en-US" dirty="0"/>
              <a:t>Agents can chain these tools into </a:t>
            </a:r>
            <a:r>
              <a:rPr lang="en-US" b="1" dirty="0"/>
              <a:t>repeatable workflows</a:t>
            </a:r>
            <a:r>
              <a:rPr lang="en-US" dirty="0"/>
              <a:t> (e.g., “analyze error → run test → update code → propose commit message”).</a:t>
            </a:r>
            <a:endParaRPr lang="en-US" dirty="0">
              <a:ea typeface="Calibri"/>
              <a:cs typeface="Calibri"/>
            </a:endParaRPr>
          </a:p>
          <a:p>
            <a:pPr indent="-285750">
              <a:lnSpc>
                <a:spcPct val="90000"/>
              </a:lnSpc>
              <a:spcBef>
                <a:spcPts val="500"/>
              </a:spcBef>
            </a:pPr>
            <a:r>
              <a:rPr lang="en-US" b="1" dirty="0"/>
              <a:t>Safer, more controlled automation.</a:t>
            </a:r>
            <a:endParaRPr lang="en-US" b="1" dirty="0">
              <a:ea typeface="Calibri"/>
              <a:cs typeface="Calibri"/>
            </a:endParaRPr>
          </a:p>
          <a:p>
            <a:pPr marL="742950" lvl="1" indent="-285750">
              <a:lnSpc>
                <a:spcPct val="90000"/>
              </a:lnSpc>
              <a:spcBef>
                <a:spcPts val="500"/>
              </a:spcBef>
              <a:buFont typeface="Arial,Sans-Serif"/>
              <a:buChar char="•"/>
            </a:pPr>
            <a:r>
              <a:rPr lang="en-US" dirty="0"/>
              <a:t>You decide which tools the agent can use (and with what permissions).</a:t>
            </a:r>
            <a:endParaRPr lang="en-US" dirty="0">
              <a:ea typeface="Calibri"/>
              <a:cs typeface="Calibri"/>
            </a:endParaRPr>
          </a:p>
          <a:p>
            <a:pPr marL="742950" lvl="1" indent="-285750">
              <a:lnSpc>
                <a:spcPct val="90000"/>
              </a:lnSpc>
              <a:spcBef>
                <a:spcPts val="500"/>
              </a:spcBef>
              <a:buFont typeface="Arial,Sans-Serif"/>
              <a:buChar char="•"/>
            </a:pPr>
            <a:r>
              <a:rPr lang="en-US" dirty="0"/>
              <a:t>Keeps the agent within </a:t>
            </a:r>
            <a:r>
              <a:rPr lang="en-US" b="1" dirty="0"/>
              <a:t>guardrails</a:t>
            </a:r>
            <a:r>
              <a:rPr lang="en-US" dirty="0"/>
              <a:t>: can’t randomly hit production APIs or secret data, only the MCP tools you expose.</a:t>
            </a:r>
            <a:endParaRPr lang="en-US" dirty="0">
              <a:ea typeface="Calibri"/>
              <a:cs typeface="Calibri"/>
            </a:endParaRPr>
          </a:p>
          <a:p>
            <a:pPr marL="742950" lvl="1" indent="-285750">
              <a:lnSpc>
                <a:spcPct val="90000"/>
              </a:lnSpc>
              <a:spcBef>
                <a:spcPts val="500"/>
              </a:spcBef>
              <a:buFont typeface="Arial,Sans-Serif"/>
              <a:buChar char="•"/>
            </a:pPr>
            <a:endParaRPr lang="en-US" dirty="0">
              <a:ea typeface="Calibri"/>
              <a:cs typeface="Calibri"/>
            </a:endParaRPr>
          </a:p>
          <a:p>
            <a:r>
              <a:rPr lang="en-US" dirty="0"/>
              <a:t>Facilitator tips</a:t>
            </a:r>
            <a:endParaRPr lang="en-US" dirty="0">
              <a:ea typeface="Calibri"/>
              <a:cs typeface="Calibri"/>
            </a:endParaRPr>
          </a:p>
          <a:p>
            <a:pPr marL="914400" lvl="1" indent="-171450">
              <a:buFont typeface="Arial"/>
              <a:buChar char="•"/>
            </a:pPr>
            <a:r>
              <a:rPr lang="en-US" dirty="0"/>
              <a:t>Keep it high-level.</a:t>
            </a:r>
            <a:br>
              <a:rPr lang="en-US" dirty="0">
                <a:cs typeface="+mn-lt"/>
              </a:rPr>
            </a:br>
            <a:r>
              <a:rPr lang="en-US" dirty="0"/>
              <a:t> Avoid deep protocol details; focus on “agents calling tools” as the mental model.</a:t>
            </a:r>
            <a:endParaRPr lang="en-US" dirty="0">
              <a:ea typeface="Calibri" panose="020F0502020204030204"/>
              <a:cs typeface="Calibri" panose="020F0502020204030204"/>
            </a:endParaRPr>
          </a:p>
          <a:p>
            <a:pPr marL="914400" lvl="1" indent="-171450">
              <a:buFont typeface="Arial"/>
              <a:buChar char="•"/>
            </a:pPr>
            <a:r>
              <a:rPr lang="en-US" dirty="0"/>
              <a:t>Anchor it in what they just did.</a:t>
            </a:r>
            <a:br>
              <a:rPr lang="en-US" dirty="0">
                <a:cs typeface="+mn-lt"/>
              </a:rPr>
            </a:br>
            <a:r>
              <a:rPr lang="en-US" dirty="0"/>
              <a:t> Explicitly reference the messy module refactor and feature implementation they just performed:</a:t>
            </a:r>
            <a:endParaRPr lang="en-US" dirty="0">
              <a:ea typeface="Calibri" panose="020F0502020204030204"/>
              <a:cs typeface="Calibri" panose="020F0502020204030204"/>
            </a:endParaRPr>
          </a:p>
          <a:p>
            <a:pPr marL="1085850" lvl="2" indent="-171450">
              <a:buFont typeface="Wingdings"/>
              <a:buChar char="§"/>
            </a:pPr>
            <a:r>
              <a:rPr lang="en-US" dirty="0"/>
              <a:t>“Imagine we had an MCP tool that…”</a:t>
            </a:r>
            <a:endParaRPr lang="en-US" dirty="0">
              <a:ea typeface="Calibri"/>
              <a:cs typeface="Calibri"/>
            </a:endParaRPr>
          </a:p>
          <a:p>
            <a:pPr marL="628650" lvl="1" indent="-171450">
              <a:buFont typeface="Arial"/>
              <a:buChar char="•"/>
            </a:pPr>
            <a:endParaRPr lang="en-US" dirty="0">
              <a:ea typeface="Calibri"/>
              <a:cs typeface="Calibri"/>
            </a:endParaRPr>
          </a:p>
          <a:p>
            <a:pPr indent="-285750"/>
            <a:r>
              <a:rPr lang="en-US" b="1" dirty="0">
                <a:ea typeface="Calibri"/>
                <a:cs typeface="Calibri"/>
              </a:rPr>
              <a:t>Checkpoint before moving on</a:t>
            </a:r>
          </a:p>
          <a:p>
            <a:pPr marL="742950" lvl="1"/>
            <a:r>
              <a:rPr lang="en-US" dirty="0"/>
              <a:t>Attendees can roughly answer:</a:t>
            </a:r>
            <a:endParaRPr lang="en-US" dirty="0">
              <a:ea typeface="Calibri" panose="020F0502020204030204"/>
              <a:cs typeface="Calibri" panose="020F0502020204030204"/>
            </a:endParaRPr>
          </a:p>
          <a:p>
            <a:pPr marL="914400" lvl="1" indent="-171450">
              <a:buFont typeface="Arial"/>
              <a:buChar char="•"/>
            </a:pPr>
            <a:r>
              <a:rPr lang="en-US" dirty="0"/>
              <a:t>“What is MCP in this context?”</a:t>
            </a:r>
            <a:endParaRPr lang="en-US" dirty="0">
              <a:ea typeface="Calibri" panose="020F0502020204030204"/>
              <a:cs typeface="Calibri" panose="020F0502020204030204"/>
            </a:endParaRPr>
          </a:p>
          <a:p>
            <a:pPr marL="914400" lvl="1" indent="-171450">
              <a:buFont typeface="Arial"/>
              <a:buChar char="•"/>
            </a:pPr>
            <a:r>
              <a:rPr lang="en-US" dirty="0"/>
              <a:t>“How does MCP make an agent more powerful than plain code completion?”</a:t>
            </a:r>
            <a:endParaRPr lang="en-US" dirty="0">
              <a:ea typeface="Calibri" panose="020F0502020204030204"/>
              <a:cs typeface="Calibri" panose="020F0502020204030204"/>
            </a:endParaRPr>
          </a:p>
          <a:p>
            <a:pPr marL="914400" lvl="1" indent="-171450">
              <a:buFont typeface="Arial"/>
              <a:buChar char="•"/>
            </a:pPr>
            <a:r>
              <a:rPr lang="en-US" dirty="0"/>
              <a:t>“How </a:t>
            </a:r>
            <a:r>
              <a:rPr lang="en-US" i="1" dirty="0"/>
              <a:t>could</a:t>
            </a:r>
            <a:r>
              <a:rPr lang="en-US" dirty="0"/>
              <a:t> MCP tools support the kinds of work we just did (feature implementation, refactor, PR review)?”</a:t>
            </a:r>
            <a:endParaRPr lang="en-US" dirty="0">
              <a:ea typeface="Calibri" panose="020F0502020204030204"/>
              <a:cs typeface="Calibri" panose="020F0502020204030204"/>
            </a:endParaRPr>
          </a:p>
          <a:p>
            <a:pPr indent="-285750"/>
            <a:endParaRPr lang="en-US" b="1" dirty="0">
              <a:ea typeface="Calibri"/>
              <a:cs typeface="Calibri"/>
            </a:endParaRPr>
          </a:p>
          <a:p>
            <a:pPr indent="-285750">
              <a:lnSpc>
                <a:spcPct val="90000"/>
              </a:lnSpc>
              <a:spcBef>
                <a:spcPts val="500"/>
              </a:spcBef>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33</a:t>
            </a:fld>
            <a:endParaRPr lang="en-MX"/>
          </a:p>
        </p:txBody>
      </p:sp>
    </p:spTree>
    <p:extLst>
      <p:ext uri="{BB962C8B-B14F-4D97-AF65-F5344CB8AC3E}">
        <p14:creationId xmlns:p14="http://schemas.microsoft.com/office/powerpoint/2010/main" val="3829675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(10 minutes)</a:t>
            </a:r>
            <a:endParaRPr lang="en-US"/>
          </a:p>
          <a:p>
            <a:r>
              <a:rPr lang="en-US" b="1"/>
              <a:t>Goal:</a:t>
            </a:r>
            <a:r>
              <a:rPr lang="en-US"/>
              <a:t> Use the agent to summarize changes, create commits and PR descriptions.</a:t>
            </a:r>
          </a:p>
          <a:p>
            <a:r>
              <a:rPr lang="en-US" b="1"/>
              <a:t>What you say</a:t>
            </a:r>
            <a:endParaRPr lang="en-US"/>
          </a:p>
          <a:p>
            <a:pPr marL="171450" indent="-171450">
              <a:buFont typeface="Arial"/>
              <a:buChar char="•"/>
            </a:pPr>
            <a:r>
              <a:rPr lang="en-US"/>
              <a:t>“Now we’re going to let the agent help with the ‘paperwork’ – commit messages and PR descriptions.”</a:t>
            </a:r>
          </a:p>
          <a:p>
            <a:r>
              <a:rPr lang="en-US" b="1"/>
              <a:t>Steps</a:t>
            </a:r>
            <a:endParaRPr lang="en-US"/>
          </a:p>
          <a:p>
            <a:pPr marL="171450" indent="-171450">
              <a:buFont typeface="Arial"/>
              <a:buChar char="•"/>
            </a:pPr>
            <a:r>
              <a:rPr lang="en-US" b="1"/>
              <a:t>Summarize changes</a:t>
            </a:r>
            <a:endParaRPr lang="en-US"/>
          </a:p>
          <a:p>
            <a:pPr lvl="1"/>
            <a:r>
              <a:rPr lang="en-US" dirty="0"/>
              <a:t>Look at my current uncommitted changes across the repo. 
Summarize what changed and why in 3–5 bullet points, grouped by feature or story.
</a:t>
            </a:r>
            <a:endParaRPr lang="en-US" dirty="0">
              <a:ea typeface="Calibri" panose="020F0502020204030204"/>
              <a:cs typeface="Calibri" panose="020F0502020204030204"/>
            </a:endParaRPr>
          </a:p>
          <a:p>
            <a:pPr marL="171450" indent="-171450">
              <a:buFont typeface="Arial"/>
              <a:buChar char="•"/>
            </a:pPr>
            <a:r>
              <a:rPr lang="en-US" b="1"/>
              <a:t>Draft commit message</a:t>
            </a:r>
            <a:endParaRPr lang="en-US"/>
          </a:p>
          <a:p>
            <a:pPr lvl="1"/>
            <a:r>
              <a:rPr lang="en-US" dirty="0"/>
              <a:t>Using that summary, propose an appropriate commit message in this style:
- Short imperative subject line (max 72 chars)
- Optional 1–2 lines of detail if needed
Make sure it references the user story and acceptance criteria where relevant.
</a:t>
            </a:r>
            <a:endParaRPr lang="en-US" dirty="0">
              <a:ea typeface="Calibri" panose="020F0502020204030204"/>
              <a:cs typeface="Calibri" panose="020F0502020204030204"/>
            </a:endParaRPr>
          </a:p>
          <a:p>
            <a:pPr marL="171450" indent="-171450">
              <a:buFont typeface="Arial"/>
              <a:buChar char="•"/>
            </a:pPr>
            <a:r>
              <a:rPr lang="en-US" b="1"/>
              <a:t>Create PR description (if using remote)</a:t>
            </a:r>
            <a:endParaRPr lang="en-US"/>
          </a:p>
          <a:p>
            <a:pPr lvl="1"/>
            <a:r>
              <a:rPr lang="en-US" dirty="0"/>
              <a:t>I’m opening a pull request for this branch.
Write a PR title and description including:
- What and why
- Which user story it completes
- Acceptance criteria covered
- Any known limitations or follow-ups
</a:t>
            </a:r>
            <a:endParaRPr lang="en-US" dirty="0">
              <a:ea typeface="Calibri" panose="020F0502020204030204"/>
              <a:cs typeface="Calibri" panose="020F0502020204030204"/>
            </a:endParaRPr>
          </a:p>
          <a:p>
            <a:pPr marL="171450" indent="-171450">
              <a:buFont typeface="Arial"/>
              <a:buChar char="•"/>
            </a:pPr>
            <a:r>
              <a:rPr lang="en-US" b="1"/>
              <a:t>Push branch &amp; open PR</a:t>
            </a:r>
            <a:endParaRPr lang="en-US"/>
          </a:p>
          <a:p>
            <a:pPr marL="628650" lvl="1" indent="-171450">
              <a:buFont typeface="Arial"/>
              <a:buChar char="•"/>
            </a:pPr>
            <a:r>
              <a:rPr lang="en-US"/>
              <a:t>If remote not available, have them paste the PR text into a markdown file as a simulation.</a:t>
            </a:r>
          </a:p>
          <a:p>
            <a:endParaRPr lang="en-US" b="1" dirty="0"/>
          </a:p>
          <a:p>
            <a:r>
              <a:rPr lang="en-US" b="1"/>
              <a:t>Facilitator tips</a:t>
            </a:r>
            <a:endParaRPr lang="en-US">
              <a:ea typeface="Calibri" panose="020F0502020204030204"/>
              <a:cs typeface="Calibri" panose="020F0502020204030204"/>
            </a:endParaRPr>
          </a:p>
          <a:p>
            <a:pPr marL="628650" lvl="1" indent="-171450">
              <a:buFont typeface="Arial"/>
              <a:buChar char="•"/>
            </a:pPr>
            <a:r>
              <a:rPr lang="en-US"/>
              <a:t>Show one example live.</a:t>
            </a:r>
            <a:endParaRPr lang="en-US">
              <a:ea typeface="Calibri" panose="020F0502020204030204"/>
              <a:cs typeface="Calibri" panose="020F0502020204030204"/>
            </a:endParaRPr>
          </a:p>
          <a:p>
            <a:pPr marL="628650" lvl="1" indent="-171450">
              <a:buFont typeface="Arial"/>
              <a:buChar char="•"/>
            </a:pPr>
            <a:r>
              <a:rPr lang="en-US"/>
              <a:t>Encourage them to tweak the agent’s text so it matches their team’s style.</a:t>
            </a:r>
            <a:endParaRPr lang="en-US">
              <a:ea typeface="Calibri" panose="020F0502020204030204"/>
              <a:cs typeface="Calibri" panose="020F0502020204030204"/>
            </a:endParaRPr>
          </a:p>
          <a:p>
            <a:r>
              <a:rPr lang="en-US" b="1"/>
              <a:t>Checkpoint before moving on</a:t>
            </a:r>
            <a:endParaRPr lang="en-US"/>
          </a:p>
          <a:p>
            <a:pPr marL="628650" lvl="1" indent="-171450">
              <a:buFont typeface="Arial"/>
              <a:buChar char="•"/>
            </a:pPr>
            <a:r>
              <a:rPr lang="en-US"/>
              <a:t>Each group has:</a:t>
            </a:r>
            <a:endParaRPr lang="en-US">
              <a:ea typeface="Calibri" panose="020F0502020204030204"/>
              <a:cs typeface="Calibri" panose="020F0502020204030204"/>
            </a:endParaRPr>
          </a:p>
          <a:p>
            <a:pPr marL="1200150" lvl="2" indent="-171450">
              <a:buFont typeface="Wingdings"/>
              <a:buChar char="§"/>
            </a:pPr>
            <a:r>
              <a:rPr lang="en-US"/>
              <a:t>at least one commit with an agent-assisted message.</a:t>
            </a:r>
            <a:endParaRPr lang="en-US">
              <a:ea typeface="Calibri" panose="020F0502020204030204"/>
              <a:cs typeface="Calibri" panose="020F0502020204030204"/>
            </a:endParaRPr>
          </a:p>
          <a:p>
            <a:pPr marL="1200150" lvl="2" indent="-171450">
              <a:buFont typeface="Wingdings"/>
              <a:buChar char="§"/>
            </a:pPr>
            <a:r>
              <a:rPr lang="en-US"/>
              <a:t>a draft PR description in some form (actual PR or markdown).</a:t>
            </a:r>
            <a:endParaRPr lang="en-US">
              <a:ea typeface="Calibri" panose="020F0502020204030204"/>
              <a:cs typeface="Calibri" panose="020F0502020204030204"/>
            </a:endParaRPr>
          </a:p>
          <a:p>
            <a:endParaRPr lang="en-US" dirty="0">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34</a:t>
            </a:fld>
            <a:endParaRPr lang="en-MX"/>
          </a:p>
        </p:txBody>
      </p:sp>
    </p:spTree>
    <p:extLst>
      <p:ext uri="{BB962C8B-B14F-4D97-AF65-F5344CB8AC3E}">
        <p14:creationId xmlns:p14="http://schemas.microsoft.com/office/powerpoint/2010/main" val="309511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Encourage collaboration.</a:t>
            </a:r>
          </a:p>
          <a:p>
            <a:endParaRPr lang="en-US"/>
          </a:p>
        </p:txBody>
      </p:sp>
      <p:sp>
        <p:nvSpPr>
          <p:cNvPr id="4" name="Slide Number Placeholder 3"/>
          <p:cNvSpPr>
            <a:spLocks noGrp="1"/>
          </p:cNvSpPr>
          <p:nvPr>
            <p:ph type="sldNum" sz="quarter" idx="5"/>
          </p:nvPr>
        </p:nvSpPr>
        <p:spPr/>
        <p:txBody>
          <a:bodyPr/>
          <a:lstStyle/>
          <a:p>
            <a:fld id="{172E2218-332F-2046-8919-12C975A973BC}" type="slidenum">
              <a:rPr lang="en-US" smtClean="0"/>
              <a:t>4</a:t>
            </a:fld>
            <a:endParaRPr lang="en-US"/>
          </a:p>
        </p:txBody>
      </p:sp>
    </p:spTree>
    <p:extLst>
      <p:ext uri="{BB962C8B-B14F-4D97-AF65-F5344CB8AC3E}">
        <p14:creationId xmlns:p14="http://schemas.microsoft.com/office/powerpoint/2010/main" val="3125598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(8 minutes)</a:t>
            </a:r>
            <a:endParaRPr lang="en-US" dirty="0">
              <a:ea typeface="Calibri"/>
              <a:cs typeface="Calibri"/>
            </a:endParaRPr>
          </a:p>
          <a:p>
            <a:r>
              <a:rPr lang="en-US" b="1"/>
              <a:t>Goal:</a:t>
            </a:r>
            <a:r>
              <a:rPr lang="en-US"/>
              <a:t> Treat the agent as a PR reviewer and code quality assistant.</a:t>
            </a:r>
          </a:p>
          <a:p>
            <a:r>
              <a:rPr lang="en-US" b="1"/>
              <a:t>What you say</a:t>
            </a:r>
            <a:endParaRPr lang="en-US"/>
          </a:p>
          <a:p>
            <a:pPr marL="285750" indent="-285750">
              <a:buFont typeface="Arial"/>
              <a:buChar char="•"/>
            </a:pPr>
            <a:r>
              <a:rPr lang="en-US"/>
              <a:t>“Now you’ll review someone else’s work, using the agent to help you read and critique it.”</a:t>
            </a:r>
          </a:p>
          <a:p>
            <a:r>
              <a:rPr lang="en-US" b="1"/>
              <a:t>Options</a:t>
            </a:r>
            <a:endParaRPr lang="en-US"/>
          </a:p>
          <a:p>
            <a:pPr marL="285750" indent="-285750">
              <a:buFont typeface="Arial"/>
              <a:buChar char="•"/>
            </a:pPr>
            <a:r>
              <a:rPr lang="en-US"/>
              <a:t>If using a remote:</a:t>
            </a:r>
          </a:p>
          <a:p>
            <a:pPr marL="857250" lvl="2" indent="-285750">
              <a:buFont typeface="Wingdings"/>
              <a:buChar char="§"/>
            </a:pPr>
            <a:r>
              <a:rPr lang="en-US"/>
              <a:t>Have pairs swap PR links.</a:t>
            </a:r>
            <a:endParaRPr lang="en-US">
              <a:ea typeface="Calibri" panose="020F0502020204030204"/>
              <a:cs typeface="Calibri" panose="020F0502020204030204"/>
            </a:endParaRPr>
          </a:p>
          <a:p>
            <a:pPr marL="285750" indent="-285750">
              <a:buFont typeface="Arial"/>
              <a:buChar char="•"/>
            </a:pPr>
            <a:r>
              <a:rPr lang="en-US"/>
              <a:t>If not:</a:t>
            </a:r>
            <a:endParaRPr lang="en-US">
              <a:ea typeface="Calibri" panose="020F0502020204030204"/>
              <a:cs typeface="Calibri" panose="020F0502020204030204"/>
            </a:endParaRPr>
          </a:p>
          <a:p>
            <a:pPr marL="857250" lvl="2" indent="-285750">
              <a:buFont typeface="Wingdings"/>
              <a:buChar char="§"/>
            </a:pPr>
            <a:r>
              <a:rPr lang="en-US"/>
              <a:t>Provide one or two prepared PRs/branches.</a:t>
            </a:r>
            <a:endParaRPr lang="en-US">
              <a:ea typeface="Calibri" panose="020F0502020204030204"/>
              <a:cs typeface="Calibri" panose="020F0502020204030204"/>
            </a:endParaRPr>
          </a:p>
          <a:p>
            <a:pPr indent="-171450"/>
            <a:r>
              <a:rPr lang="en-US" b="1"/>
              <a:t>Steps for reviewers</a:t>
            </a:r>
            <a:endParaRPr lang="en-US">
              <a:ea typeface="Calibri" panose="020F0502020204030204"/>
              <a:cs typeface="Calibri" panose="020F0502020204030204"/>
            </a:endParaRPr>
          </a:p>
          <a:p>
            <a:pPr marL="285750" indent="-285750">
              <a:buFont typeface="Arial"/>
              <a:buChar char="•"/>
            </a:pPr>
            <a:r>
              <a:rPr lang="en-US" b="1"/>
              <a:t>Summarize the PR</a:t>
            </a:r>
            <a:endParaRPr lang="en-US"/>
          </a:p>
          <a:p>
            <a:pPr marL="628650" lvl="1"/>
            <a:r>
              <a:rPr lang="en-US" dirty="0"/>
              <a:t>Summarize the changes in this PR in 3–5 bullets. 
Focus on behavior changes, data model changes, and API changes.
</a:t>
            </a:r>
            <a:endParaRPr lang="en-US" dirty="0">
              <a:ea typeface="Calibri" panose="020F0502020204030204"/>
              <a:cs typeface="Calibri" panose="020F0502020204030204"/>
            </a:endParaRPr>
          </a:p>
          <a:p>
            <a:pPr marL="285750" indent="-285750">
              <a:buFont typeface="Arial"/>
              <a:buChar char="•"/>
            </a:pPr>
            <a:r>
              <a:rPr lang="en-US" b="1"/>
              <a:t>Ask for issues &amp; suggestions</a:t>
            </a:r>
            <a:endParaRPr lang="en-US"/>
          </a:p>
          <a:p>
            <a:pPr marL="628650" lvl="1"/>
            <a:r>
              <a:rPr lang="en-US" dirty="0"/>
              <a:t>Acting as a senior engineer, review these changes for:
- Potential bugs
- Missing tests or edge cases
- Code smells / readability issues
List your findings and suggest specific improvements.
</a:t>
            </a:r>
            <a:endParaRPr lang="en-US" dirty="0">
              <a:ea typeface="Calibri" panose="020F0502020204030204"/>
              <a:cs typeface="Calibri" panose="020F0502020204030204"/>
            </a:endParaRPr>
          </a:p>
          <a:p>
            <a:pPr marL="285750" indent="-285750">
              <a:buFont typeface="Arial"/>
              <a:buChar char="•"/>
            </a:pPr>
            <a:r>
              <a:rPr lang="en-US" b="1"/>
              <a:t>Draft review comments</a:t>
            </a:r>
            <a:endParaRPr lang="en-US"/>
          </a:p>
          <a:p>
            <a:pPr marL="628650" lvl="1"/>
            <a:r>
              <a:rPr lang="en-US" dirty="0"/>
              <a:t>Turn your findings into 3–5 concrete review comments I could paste into the PR, 
each with:
- short summary
- why it matters
- a suggested fix or direction.
</a:t>
            </a:r>
            <a:endParaRPr lang="en-US" dirty="0">
              <a:ea typeface="Calibri" panose="020F0502020204030204"/>
              <a:cs typeface="Calibri" panose="020F0502020204030204"/>
            </a:endParaRPr>
          </a:p>
          <a:p>
            <a:pPr marL="285750" indent="-285750">
              <a:buFont typeface="Arial"/>
              <a:buChar char="•"/>
            </a:pPr>
            <a:r>
              <a:rPr lang="en-US" b="1"/>
              <a:t>(Optional) Apply one improvement</a:t>
            </a:r>
            <a:endParaRPr lang="en-US"/>
          </a:p>
          <a:p>
            <a:pPr marL="857250" lvl="2" indent="-285750">
              <a:buFont typeface="Wingdings"/>
              <a:buChar char="§"/>
            </a:pPr>
            <a:r>
              <a:rPr lang="en-US"/>
              <a:t>Have them implement one small refactor or add one missing test based on the review.</a:t>
            </a:r>
            <a:endParaRPr lang="en-US">
              <a:ea typeface="Calibri" panose="020F0502020204030204"/>
              <a:cs typeface="Calibri" panose="020F0502020204030204"/>
            </a:endParaRPr>
          </a:p>
          <a:p>
            <a:pPr indent="-171450"/>
            <a:endParaRPr lang="en-US" b="1" dirty="0"/>
          </a:p>
          <a:p>
            <a:pPr indent="-171450"/>
            <a:r>
              <a:rPr lang="en-US" b="1"/>
              <a:t>Facilitator tips</a:t>
            </a:r>
            <a:endParaRPr lang="en-US">
              <a:ea typeface="Calibri" panose="020F0502020204030204"/>
              <a:cs typeface="Calibri" panose="020F0502020204030204"/>
            </a:endParaRPr>
          </a:p>
          <a:p>
            <a:pPr marL="571500" lvl="1" indent="-285750">
              <a:buFont typeface="Arial"/>
              <a:buChar char="•"/>
            </a:pPr>
            <a:r>
              <a:rPr lang="en-US"/>
              <a:t>Emphasize that the </a:t>
            </a:r>
            <a:r>
              <a:rPr lang="en-US" b="1"/>
              <a:t>human is still accountable</a:t>
            </a:r>
            <a:r>
              <a:rPr lang="en-US"/>
              <a:t>:</a:t>
            </a:r>
          </a:p>
          <a:p>
            <a:pPr marL="571500" lvl="1" indent="-285750">
              <a:buFont typeface="Arial"/>
              <a:buChar char="•"/>
            </a:pPr>
            <a:r>
              <a:rPr lang="en-US"/>
              <a:t>“Don’t just copy-paste the agent’s review; check whether you agree.”</a:t>
            </a:r>
            <a:endParaRPr lang="en-US">
              <a:ea typeface="Calibri" panose="020F0502020204030204"/>
              <a:cs typeface="Calibri" panose="020F0502020204030204"/>
            </a:endParaRPr>
          </a:p>
          <a:p>
            <a:pPr marL="0" lvl="1"/>
            <a:r>
              <a:rPr lang="en-US" b="1"/>
              <a:t>Checkpoint before moving on</a:t>
            </a:r>
            <a:endParaRPr lang="en-US">
              <a:ea typeface="Calibri"/>
              <a:cs typeface="Calibri"/>
            </a:endParaRPr>
          </a:p>
          <a:p>
            <a:pPr marL="857250" lvl="1" indent="-285750">
              <a:buFont typeface="Arial"/>
              <a:buChar char="•"/>
            </a:pPr>
            <a:r>
              <a:rPr lang="en-US"/>
              <a:t>Reviewers have at least a few concrete comments written (even if not actually posted).</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35</a:t>
            </a:fld>
            <a:endParaRPr lang="en-MX"/>
          </a:p>
        </p:txBody>
      </p:sp>
    </p:spTree>
    <p:extLst>
      <p:ext uri="{BB962C8B-B14F-4D97-AF65-F5344CB8AC3E}">
        <p14:creationId xmlns:p14="http://schemas.microsoft.com/office/powerpoint/2010/main" val="3403510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Where agents helped:</a:t>
            </a:r>
          </a:p>
          <a:p>
            <a:pPr marL="171450" lvl="0" indent="-171450">
              <a:buFontTx/>
              <a:buChar char="-"/>
            </a:pPr>
            <a:r>
              <a:rPr lang="en-US" sz="1200" kern="1200">
                <a:solidFill>
                  <a:schemeClr val="tx1"/>
                </a:solidFill>
                <a:effectLst/>
                <a:latin typeface="+mn-lt"/>
                <a:ea typeface="+mn-ea"/>
                <a:cs typeface="+mn-cs"/>
              </a:rPr>
              <a:t>Story shaping → Implementation plan → Code generation → Testing → Refactor → PR &amp; review. </a:t>
            </a:r>
          </a:p>
          <a:p>
            <a:pPr lvl="0"/>
            <a:r>
              <a:rPr lang="en-US" sz="1200" kern="1200">
                <a:solidFill>
                  <a:schemeClr val="tx1"/>
                </a:solidFill>
                <a:effectLst/>
                <a:latin typeface="+mn-lt"/>
                <a:ea typeface="+mn-ea"/>
                <a:cs typeface="+mn-cs"/>
              </a:rPr>
              <a:t>Where you still needed </a:t>
            </a:r>
            <a:r>
              <a:rPr lang="en-US" sz="1200" b="1" kern="1200">
                <a:solidFill>
                  <a:schemeClr val="tx1"/>
                </a:solidFill>
                <a:effectLst/>
                <a:latin typeface="+mn-lt"/>
                <a:ea typeface="+mn-ea"/>
                <a:cs typeface="+mn-cs"/>
              </a:rPr>
              <a:t>human judgment</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One takeaway: “What will you try differently in your normal dev workflow tomorrow?”</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36</a:t>
            </a:fld>
            <a:endParaRPr lang="en-MX"/>
          </a:p>
        </p:txBody>
      </p:sp>
    </p:spTree>
    <p:extLst>
      <p:ext uri="{BB962C8B-B14F-4D97-AF65-F5344CB8AC3E}">
        <p14:creationId xmlns:p14="http://schemas.microsoft.com/office/powerpoint/2010/main" val="278627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159937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01943-76AA-2513-F077-0E621F939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3942C-90D1-8E7F-8600-E079895E7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7E272-9EB8-077C-6D23-2193AEE47F30}"/>
              </a:ext>
            </a:extLst>
          </p:cNvPr>
          <p:cNvSpPr>
            <a:spLocks noGrp="1"/>
          </p:cNvSpPr>
          <p:nvPr>
            <p:ph type="body" idx="1"/>
          </p:nvPr>
        </p:nvSpPr>
        <p:spPr/>
        <p:txBody>
          <a:bodyPr/>
          <a:lstStyle/>
          <a:p>
            <a:r>
              <a:rPr lang="en-US" dirty="0"/>
              <a:t>Now that we’ve covered some basic information about the course, let’s jump in.</a:t>
            </a:r>
          </a:p>
        </p:txBody>
      </p:sp>
      <p:sp>
        <p:nvSpPr>
          <p:cNvPr id="4" name="Slide Number Placeholder 3">
            <a:extLst>
              <a:ext uri="{FF2B5EF4-FFF2-40B4-BE49-F238E27FC236}">
                <a16:creationId xmlns:a16="http://schemas.microsoft.com/office/drawing/2014/main" id="{946474E0-7A7F-2609-F7A4-E6689E2879B7}"/>
              </a:ext>
            </a:extLst>
          </p:cNvPr>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1917537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help attendees understand where we are with this class in the AI Maturity Model</a:t>
            </a:r>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1515475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question is to help the instructor understand where the audience is with their AI skills.  There is the potential to reduce the time spent on IDE AI Assistance and bring in more agentic content if the instructor is comfortable with the concepts and the audience is overwhelmingly experienced with AI assistance.</a:t>
            </a:r>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917767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(5 minutes)</a:t>
            </a:r>
          </a:p>
          <a:p>
            <a:r>
              <a:rPr lang="en-US" b="1" dirty="0"/>
              <a:t>Goal: </a:t>
            </a:r>
            <a:r>
              <a:rPr lang="en-US" b="0" dirty="0"/>
              <a:t>Provide background on AI assistance in IDE tooling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Duration: </a:t>
            </a:r>
            <a:r>
              <a:rPr lang="en-US" b="0" dirty="0"/>
              <a:t>3 minutes</a:t>
            </a:r>
            <a:endParaRPr lang="en-US" dirty="0"/>
          </a:p>
          <a:p>
            <a:endParaRPr lang="en-US" dirty="0"/>
          </a:p>
          <a:p>
            <a:r>
              <a:rPr lang="en-US" b="1" dirty="0"/>
              <a:t>What you say</a:t>
            </a:r>
            <a:endParaRPr lang="en-US" dirty="0"/>
          </a:p>
          <a:p>
            <a:r>
              <a:rPr lang="en-US" dirty="0"/>
              <a:t>Before we have AI assist us on development tasks, I want to ground what we’re actually using here.</a:t>
            </a:r>
          </a:p>
          <a:p>
            <a:r>
              <a:rPr lang="en-US" dirty="0"/>
              <a:t>In Windsurf, most of what you see—inline suggestions, chat, agentic workflows—is powered by </a:t>
            </a:r>
            <a:r>
              <a:rPr lang="en-US" b="1" dirty="0"/>
              <a:t>large language models</a:t>
            </a:r>
            <a:r>
              <a:rPr lang="en-US" dirty="0"/>
              <a:t>, or LLMs.</a:t>
            </a:r>
          </a:p>
          <a:p>
            <a:r>
              <a:rPr lang="en-US" dirty="0"/>
              <a:t>At a simple level, they generate text or code by predicting ‘what comes next’ in a sequence, based on patterns they learned during training.</a:t>
            </a:r>
          </a:p>
          <a:p>
            <a:r>
              <a:rPr lang="en-US" dirty="0"/>
              <a:t>They don’t execute your code or run it like a debugger. They reason from patterns and from the </a:t>
            </a:r>
            <a:r>
              <a:rPr lang="en-US" b="1" dirty="0"/>
              <a:t>context</a:t>
            </a:r>
            <a:r>
              <a:rPr lang="en-US" dirty="0"/>
              <a:t> we give them.</a:t>
            </a:r>
          </a:p>
          <a:p>
            <a:r>
              <a:rPr lang="en-US" dirty="0"/>
              <a:t>That means the quality of the help you get is shaped by two big things:</a:t>
            </a:r>
          </a:p>
          <a:p>
            <a:r>
              <a:rPr lang="en-US" dirty="0"/>
              <a:t>the </a:t>
            </a:r>
            <a:r>
              <a:rPr lang="en-US" b="1" dirty="0"/>
              <a:t>prompt</a:t>
            </a:r>
            <a:r>
              <a:rPr lang="en-US" dirty="0"/>
              <a:t> (what you ask), and</a:t>
            </a:r>
          </a:p>
          <a:p>
            <a:r>
              <a:rPr lang="en-US" dirty="0"/>
              <a:t>the </a:t>
            </a:r>
            <a:r>
              <a:rPr lang="en-US" b="1" dirty="0"/>
              <a:t>context</a:t>
            </a:r>
            <a:r>
              <a:rPr lang="en-US" dirty="0"/>
              <a:t> they can see (files, cursor position, selection, history).</a:t>
            </a:r>
          </a:p>
          <a:p>
            <a:r>
              <a:rPr lang="en-US" dirty="0"/>
              <a:t>Everything in today’s lab—IDE assistance, agentic feature development, MCP—sits on top of those two fundamentals: </a:t>
            </a:r>
            <a:r>
              <a:rPr lang="en-US" b="1" dirty="0"/>
              <a:t>prompt + context</a:t>
            </a:r>
            <a:r>
              <a:rPr lang="en-US" dirty="0"/>
              <a:t>.”</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350937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(3 minutes)</a:t>
            </a:r>
            <a:endParaRPr lang="en-US" dirty="0"/>
          </a:p>
          <a:p>
            <a:r>
              <a:rPr lang="en-US" dirty="0">
                <a:ea typeface="Calibri"/>
                <a:cs typeface="Calibri"/>
              </a:rPr>
              <a:t>Show Windsurf or just this slide.  This is to highlight where the AI panel is in Windsurf.</a:t>
            </a:r>
          </a:p>
          <a:p>
            <a:r>
              <a:rPr lang="en-US" dirty="0">
                <a:ea typeface="Calibri"/>
                <a:cs typeface="Calibri"/>
              </a:rPr>
              <a:t>Say: Let’s take a second to understand where you interact with AI in Windsurf IDE.  Just show how to get to the AI panel for now.  We’ll show examples in a little bit.</a:t>
            </a:r>
            <a:endParaRPr lang="en-US" dirty="0"/>
          </a:p>
          <a:p>
            <a:endParaRPr lang="en-US" dirty="0"/>
          </a:p>
          <a:p>
            <a:r>
              <a:rPr lang="en-US" dirty="0"/>
              <a:t>Windsurf Overview:</a:t>
            </a:r>
            <a:endParaRPr lang="en-US" dirty="0">
              <a:ea typeface="Calibri" panose="020F0502020204030204"/>
              <a:cs typeface="Calibri" panose="020F0502020204030204"/>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UI Familiarization: This is where the agent lives, this is how you chat, this is how it edits files.</a:t>
            </a:r>
            <a:r>
              <a:rPr lang="en-US" dirty="0">
                <a:effectLst/>
              </a:rPr>
              <a:t> </a:t>
            </a:r>
          </a:p>
          <a:p>
            <a:endParaRPr lang="en-US" dirty="0"/>
          </a:p>
          <a:p>
            <a:r>
              <a:rPr lang="en-US" dirty="0"/>
              <a:t>Cascade Features:</a:t>
            </a:r>
          </a:p>
          <a:p>
            <a:pPr marL="171450" indent="-171450">
              <a:buFont typeface="Arial" panose="020B0604020202020204" pitchFamily="34" charset="0"/>
              <a:buChar char="•"/>
            </a:pPr>
            <a:r>
              <a:rPr lang="en-US" dirty="0"/>
              <a:t>MCP: Model Context Protocol tools for extending the capability of the AI.</a:t>
            </a:r>
          </a:p>
          <a:p>
            <a:pPr marL="171450" indent="-171450">
              <a:buFont typeface="Arial" panose="020B0604020202020204" pitchFamily="34" charset="0"/>
              <a:buChar char="•"/>
            </a:pPr>
            <a:r>
              <a:rPr lang="en-US" dirty="0"/>
              <a:t>Memory: Auto-generated context elements that Windsurf uses to remind itself of important context</a:t>
            </a:r>
          </a:p>
          <a:p>
            <a:pPr marL="171450" indent="-171450">
              <a:buFont typeface="Arial" panose="020B0604020202020204" pitchFamily="34" charset="0"/>
              <a:buChar char="•"/>
            </a:pPr>
            <a:r>
              <a:rPr lang="en-US" dirty="0"/>
              <a:t>Rules: Manual guidelines that you can use to provide guidance. Automatically added to context</a:t>
            </a:r>
          </a:p>
          <a:p>
            <a:pPr marL="171450" indent="-171450">
              <a:buFont typeface="Arial" panose="020B0604020202020204" pitchFamily="34" charset="0"/>
              <a:buChar char="•"/>
            </a:pPr>
            <a:r>
              <a:rPr lang="en-US" dirty="0"/>
              <a:t>Workflow: Manually created prompts that can be reused with “/” command</a:t>
            </a:r>
          </a:p>
          <a:p>
            <a:pPr marL="171450" indent="-171450">
              <a:buFont typeface="Arial" panose="020B0604020202020204" pitchFamily="34" charset="0"/>
              <a:buChar char="•"/>
            </a:pPr>
            <a:r>
              <a:rPr lang="en-US" dirty="0"/>
              <a:t>Task list: List of planning tasks created/edited via prompting</a:t>
            </a:r>
          </a:p>
          <a:p>
            <a:pPr marL="171450" indent="-171450">
              <a:buFont typeface="Arial" panose="020B0604020202020204" pitchFamily="34" charset="0"/>
              <a:buChar char="•"/>
            </a:pPr>
            <a:r>
              <a:rPr lang="en-US" dirty="0"/>
              <a:t>Hooks: Shell scripts that can be run before/after key events like read/write code file, run terminal command, or using MCP tool. </a:t>
            </a: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3436508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unsplash.com/photos/a-computer-circuit-board-with-a-brain-on-it-_0iV9LmPDn0?utm_source=unsplash&amp;utm_medium=referral&amp;utm_content=creditCopyTe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unsplash.com/@steve_j?utm_source=unsplash&amp;utm_medium=referral&amp;utm_content=creditCopyText"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no-reply@windsurf.ai" TargetMode="External"/><Relationship Id="rId2" Type="http://schemas.openxmlformats.org/officeDocument/2006/relationships/hyperlink" Target="https://helpdesk.improving.com" TargetMode="External"/><Relationship Id="rId1" Type="http://schemas.openxmlformats.org/officeDocument/2006/relationships/slideLayout" Target="../slideLayouts/slideLayout3.xml"/><Relationship Id="rId4" Type="http://schemas.openxmlformats.org/officeDocument/2006/relationships/hyperlink" Target="https://docs.npmjs.com/downloading-and-installing-node-js-and-npm#using-a-node-version-manager-to-install-nodejs-and-np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40C_72EEA339.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github.com/improving/Intro-to-AI-for-Dev-Workshop" TargetMode="External"/><Relationship Id="rId4" Type="http://schemas.openxmlformats.org/officeDocument/2006/relationships/hyperlink" Target="mailto:no-reply@windsurf.a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DA160D-4611-E594-67D9-A4FC983D01C2}"/>
              </a:ext>
            </a:extLst>
          </p:cNvPr>
          <p:cNvSpPr>
            <a:spLocks noGrp="1"/>
          </p:cNvSpPr>
          <p:nvPr>
            <p:ph type="title"/>
          </p:nvPr>
        </p:nvSpPr>
        <p:spPr/>
        <p:txBody>
          <a:bodyPr/>
          <a:lstStyle/>
          <a:p>
            <a:r>
              <a:rPr lang="en-US" dirty="0"/>
              <a:t>Class Prep</a:t>
            </a:r>
          </a:p>
        </p:txBody>
      </p:sp>
      <p:sp>
        <p:nvSpPr>
          <p:cNvPr id="5" name="Content Placeholder 4">
            <a:extLst>
              <a:ext uri="{FF2B5EF4-FFF2-40B4-BE49-F238E27FC236}">
                <a16:creationId xmlns:a16="http://schemas.microsoft.com/office/drawing/2014/main" id="{29031BCE-AAF1-299C-EC0D-11C2FFB6D1E8}"/>
              </a:ext>
            </a:extLst>
          </p:cNvPr>
          <p:cNvSpPr>
            <a:spLocks noGrp="1"/>
          </p:cNvSpPr>
          <p:nvPr>
            <p:ph sz="quarter" idx="10"/>
          </p:nvPr>
        </p:nvSpPr>
        <p:spPr/>
        <p:txBody>
          <a:bodyPr>
            <a:normAutofit/>
          </a:bodyPr>
          <a:lstStyle/>
          <a:p>
            <a:r>
              <a:rPr lang="en-US" sz="1800" dirty="0"/>
              <a:t>To deliver this class:</a:t>
            </a:r>
          </a:p>
          <a:p>
            <a:pPr marL="285750" indent="-285750">
              <a:buFontTx/>
              <a:buChar char="-"/>
            </a:pPr>
            <a:r>
              <a:rPr lang="en-US" sz="1800" dirty="0"/>
              <a:t>Email a week or more in advance with pre-</a:t>
            </a:r>
            <a:r>
              <a:rPr lang="en-US" sz="1800" dirty="0" err="1"/>
              <a:t>reqs</a:t>
            </a:r>
            <a:endParaRPr lang="en-US" sz="1800" dirty="0"/>
          </a:p>
          <a:p>
            <a:pPr marL="285750" indent="-285750">
              <a:buFontTx/>
              <a:buChar char="-"/>
            </a:pPr>
            <a:r>
              <a:rPr lang="en-US" sz="1800" dirty="0"/>
              <a:t>Run through labs yourself</a:t>
            </a:r>
          </a:p>
          <a:p>
            <a:pPr marL="285750" indent="-285750">
              <a:buFontTx/>
              <a:buChar char="-"/>
            </a:pPr>
            <a:r>
              <a:rPr lang="en-US" sz="1800" dirty="0"/>
              <a:t>Understand where you are demoing what.  Flow goes:</a:t>
            </a:r>
          </a:p>
          <a:p>
            <a:pPr marL="742950" lvl="1" indent="-285750">
              <a:buFontTx/>
              <a:buChar char="-"/>
            </a:pPr>
            <a:r>
              <a:rPr lang="en-US" sz="1800" dirty="0"/>
              <a:t>Context</a:t>
            </a:r>
          </a:p>
          <a:p>
            <a:pPr marL="742950" lvl="1" indent="-285750">
              <a:buFontTx/>
              <a:buChar char="-"/>
            </a:pPr>
            <a:r>
              <a:rPr lang="en-US" sz="1800" dirty="0"/>
              <a:t>Prompts</a:t>
            </a:r>
          </a:p>
          <a:p>
            <a:pPr marL="742950" lvl="1" indent="-285750">
              <a:buFontTx/>
              <a:buChar char="-"/>
            </a:pPr>
            <a:r>
              <a:rPr lang="en-US" sz="1800" dirty="0"/>
              <a:t>Windsurf IDE assistance in completion and chat</a:t>
            </a:r>
          </a:p>
          <a:p>
            <a:pPr marL="742950" lvl="1" indent="-285750">
              <a:buFontTx/>
              <a:buChar char="-"/>
            </a:pPr>
            <a:r>
              <a:rPr lang="en-US" sz="1800" dirty="0"/>
              <a:t>Creating user stories</a:t>
            </a:r>
          </a:p>
          <a:p>
            <a:pPr marL="742950" lvl="1" indent="-285750">
              <a:buFontTx/>
              <a:buChar char="-"/>
            </a:pPr>
            <a:r>
              <a:rPr lang="en-US" sz="1800" dirty="0"/>
              <a:t>Agent creation of a feature</a:t>
            </a:r>
          </a:p>
          <a:p>
            <a:pPr marL="285750" indent="-285750">
              <a:buFontTx/>
              <a:buChar char="-"/>
            </a:pPr>
            <a:r>
              <a:rPr lang="en-US" sz="1800" dirty="0"/>
              <a:t>Be aware that prompts for the demos/labs are in the speaker notes</a:t>
            </a:r>
          </a:p>
        </p:txBody>
      </p:sp>
      <p:sp>
        <p:nvSpPr>
          <p:cNvPr id="6" name="Text Placeholder 5">
            <a:extLst>
              <a:ext uri="{FF2B5EF4-FFF2-40B4-BE49-F238E27FC236}">
                <a16:creationId xmlns:a16="http://schemas.microsoft.com/office/drawing/2014/main" id="{4CD322C7-984A-8777-40F7-EA476DA658C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1963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1B18-2664-E56E-6C3F-FF05007FC428}"/>
              </a:ext>
            </a:extLst>
          </p:cNvPr>
          <p:cNvSpPr>
            <a:spLocks noGrp="1"/>
          </p:cNvSpPr>
          <p:nvPr>
            <p:ph type="title"/>
          </p:nvPr>
        </p:nvSpPr>
        <p:spPr/>
        <p:txBody>
          <a:bodyPr/>
          <a:lstStyle/>
          <a:p>
            <a:r>
              <a:rPr lang="en-US" dirty="0"/>
              <a:t>And so much more…</a:t>
            </a:r>
          </a:p>
        </p:txBody>
      </p:sp>
      <p:sp>
        <p:nvSpPr>
          <p:cNvPr id="3" name="Content Placeholder 2">
            <a:extLst>
              <a:ext uri="{FF2B5EF4-FFF2-40B4-BE49-F238E27FC236}">
                <a16:creationId xmlns:a16="http://schemas.microsoft.com/office/drawing/2014/main" id="{D581CF7C-B0FD-393F-3AAC-C499743E6405}"/>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800" dirty="0"/>
              <a:t>ImprovingU will be bringing more and more AI related topics throughout the year that will help you go deeper and deeper.</a:t>
            </a:r>
          </a:p>
          <a:p>
            <a:pPr marL="285750" indent="-285750">
              <a:buFont typeface="Arial" panose="020B0604020202020204" pitchFamily="34" charset="0"/>
              <a:buChar char="•"/>
            </a:pPr>
            <a:r>
              <a:rPr lang="en-US" sz="2800" dirty="0"/>
              <a:t>You can and should dive into more learning about AI.  Some suggested topics?</a:t>
            </a:r>
          </a:p>
          <a:p>
            <a:pPr marL="742950" lvl="1" indent="-285750">
              <a:buFont typeface="Arial" panose="020B0604020202020204" pitchFamily="34" charset="0"/>
              <a:buChar char="•"/>
            </a:pPr>
            <a:r>
              <a:rPr lang="en-US" sz="2800" dirty="0"/>
              <a:t>Specification Driven Developer – specifically BMAD method, </a:t>
            </a:r>
            <a:r>
              <a:rPr lang="en-US" sz="2800" dirty="0" err="1"/>
              <a:t>OpenSpec</a:t>
            </a:r>
            <a:r>
              <a:rPr lang="en-US" sz="2800" dirty="0"/>
              <a:t>, and others.</a:t>
            </a:r>
          </a:p>
          <a:p>
            <a:pPr marL="742950" lvl="1" indent="-285750">
              <a:buFont typeface="Arial" panose="020B0604020202020204" pitchFamily="34" charset="0"/>
              <a:buChar char="•"/>
            </a:pPr>
            <a:r>
              <a:rPr lang="en-US" sz="2800" dirty="0"/>
              <a:t>MCP Servers – specifically Playwright MCP, Context7 MCP, and </a:t>
            </a:r>
            <a:r>
              <a:rPr lang="en-US" sz="2800" dirty="0" err="1"/>
              <a:t>Shadcn</a:t>
            </a:r>
            <a:r>
              <a:rPr lang="en-US" sz="2800"/>
              <a:t> MCP</a:t>
            </a:r>
            <a:endParaRPr lang="en-US" sz="2800" dirty="0"/>
          </a:p>
        </p:txBody>
      </p:sp>
      <p:sp>
        <p:nvSpPr>
          <p:cNvPr id="4" name="Text Placeholder 3">
            <a:extLst>
              <a:ext uri="{FF2B5EF4-FFF2-40B4-BE49-F238E27FC236}">
                <a16:creationId xmlns:a16="http://schemas.microsoft.com/office/drawing/2014/main" id="{D3253C11-014D-4E4D-387B-07881E8F1FA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5365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94990-9996-BD60-14EE-37FABBEE034B}"/>
              </a:ext>
            </a:extLst>
          </p:cNvPr>
          <p:cNvSpPr>
            <a:spLocks noGrp="1"/>
          </p:cNvSpPr>
          <p:nvPr>
            <p:ph type="title"/>
          </p:nvPr>
        </p:nvSpPr>
        <p:spPr/>
        <p:txBody>
          <a:bodyPr/>
          <a:lstStyle/>
          <a:p>
            <a:r>
              <a:rPr lang="en-US" dirty="0"/>
              <a:t>Where are you on your AI journey</a:t>
            </a:r>
          </a:p>
        </p:txBody>
      </p:sp>
      <p:sp>
        <p:nvSpPr>
          <p:cNvPr id="6" name="Content Placeholder 5">
            <a:extLst>
              <a:ext uri="{FF2B5EF4-FFF2-40B4-BE49-F238E27FC236}">
                <a16:creationId xmlns:a16="http://schemas.microsoft.com/office/drawing/2014/main" id="{BBE677C2-B8A0-5A14-669D-2D8E6D62BB81}"/>
              </a:ext>
            </a:extLst>
          </p:cNvPr>
          <p:cNvSpPr>
            <a:spLocks noGrp="1"/>
          </p:cNvSpPr>
          <p:nvPr>
            <p:ph sz="quarter" idx="10"/>
          </p:nvPr>
        </p:nvSpPr>
        <p:spPr/>
        <p:txBody>
          <a:bodyPr>
            <a:normAutofit/>
          </a:bodyPr>
          <a:lstStyle/>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Haven’t used it yet.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Regularly use prediction/completions when I write code.</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Chat over my code to understand it and how I can improve it.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Use agents to assist my development work.</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Agents write all my code.  I guide and review the work.</a:t>
            </a:r>
          </a:p>
        </p:txBody>
      </p:sp>
      <p:sp>
        <p:nvSpPr>
          <p:cNvPr id="7" name="Text Placeholder 6">
            <a:extLst>
              <a:ext uri="{FF2B5EF4-FFF2-40B4-BE49-F238E27FC236}">
                <a16:creationId xmlns:a16="http://schemas.microsoft.com/office/drawing/2014/main" id="{4CC61D50-E0C6-44BE-46C7-2783E4DB5A17}"/>
              </a:ext>
            </a:extLst>
          </p:cNvPr>
          <p:cNvSpPr>
            <a:spLocks noGrp="1"/>
          </p:cNvSpPr>
          <p:nvPr>
            <p:ph type="body" sz="quarter" idx="11"/>
          </p:nvPr>
        </p:nvSpPr>
        <p:spPr/>
        <p:txBody>
          <a:bodyPr/>
          <a:lstStyle/>
          <a:p>
            <a:r>
              <a:rPr lang="en-US" dirty="0"/>
              <a:t>Are you using AI in your development work?</a:t>
            </a:r>
          </a:p>
        </p:txBody>
      </p:sp>
    </p:spTree>
    <p:extLst>
      <p:ext uri="{BB962C8B-B14F-4D97-AF65-F5344CB8AC3E}">
        <p14:creationId xmlns:p14="http://schemas.microsoft.com/office/powerpoint/2010/main" val="33547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BA47-7488-E5CB-D49C-3779B09CD563}"/>
              </a:ext>
            </a:extLst>
          </p:cNvPr>
          <p:cNvSpPr>
            <a:spLocks noGrp="1"/>
          </p:cNvSpPr>
          <p:nvPr>
            <p:ph type="title"/>
          </p:nvPr>
        </p:nvSpPr>
        <p:spPr>
          <a:xfrm>
            <a:off x="468489" y="434446"/>
            <a:ext cx="11205668" cy="667808"/>
          </a:xfrm>
        </p:spPr>
        <p:txBody>
          <a:bodyPr/>
          <a:lstStyle/>
          <a:p>
            <a:r>
              <a:rPr lang="en-US" dirty="0"/>
              <a:t>AI Grounding &amp; Context</a:t>
            </a:r>
          </a:p>
        </p:txBody>
      </p:sp>
      <p:sp>
        <p:nvSpPr>
          <p:cNvPr id="5" name="Rectangle 1">
            <a:extLst>
              <a:ext uri="{FF2B5EF4-FFF2-40B4-BE49-F238E27FC236}">
                <a16:creationId xmlns:a16="http://schemas.microsoft.com/office/drawing/2014/main" id="{ACCEFF1F-8D25-7BF5-A996-A610AE60E3A4}"/>
              </a:ext>
            </a:extLst>
          </p:cNvPr>
          <p:cNvSpPr>
            <a:spLocks noGrp="1" noChangeArrowheads="1"/>
          </p:cNvSpPr>
          <p:nvPr>
            <p:ph sz="quarter" idx="10"/>
          </p:nvPr>
        </p:nvSpPr>
        <p:spPr bwMode="auto">
          <a:xfrm>
            <a:off x="468313" y="1894114"/>
            <a:ext cx="11002508" cy="3714844"/>
          </a:xfrm>
        </p:spPr>
        <p:txBody>
          <a:bodyPr vert="horz" lIns="91440" tIns="45720" rIns="91440" bIns="45720" rtlCol="0" anchor="t">
            <a:normAutofit/>
          </a:bodyPr>
          <a:lstStyle/>
          <a:p>
            <a:pPr>
              <a:lnSpc>
                <a:spcPct val="100000"/>
              </a:lnSpc>
            </a:pPr>
            <a:r>
              <a:rPr lang="en-US" altLang="en-US" sz="2400" dirty="0">
                <a:solidFill>
                  <a:schemeClr val="tx1">
                    <a:lumMod val="65000"/>
                    <a:lumOff val="35000"/>
                  </a:schemeClr>
                </a:solidFill>
                <a:latin typeface="Poppins"/>
                <a:cs typeface="Poppins"/>
              </a:rPr>
              <a:t>We’re using large language models (LLMs)</a:t>
            </a:r>
          </a:p>
          <a:p>
            <a:pPr>
              <a:lnSpc>
                <a:spcPct val="100000"/>
              </a:lnSpc>
            </a:pPr>
            <a:r>
              <a:rPr lang="en-US" altLang="en-US" sz="2400" dirty="0">
                <a:solidFill>
                  <a:schemeClr val="tx1">
                    <a:lumMod val="65000"/>
                    <a:lumOff val="35000"/>
                  </a:schemeClr>
                </a:solidFill>
                <a:latin typeface="Poppins"/>
                <a:cs typeface="Poppins"/>
              </a:rPr>
              <a:t>The AI generates text/code by predicting what comes next</a:t>
            </a:r>
          </a:p>
          <a:p>
            <a:pPr>
              <a:lnSpc>
                <a:spcPct val="100000"/>
              </a:lnSpc>
            </a:pPr>
            <a:r>
              <a:rPr lang="en-US" altLang="en-US" sz="2400" dirty="0">
                <a:solidFill>
                  <a:schemeClr val="tx1">
                    <a:lumMod val="65000"/>
                    <a:lumOff val="35000"/>
                  </a:schemeClr>
                </a:solidFill>
                <a:latin typeface="Poppins"/>
                <a:cs typeface="Poppins"/>
              </a:rPr>
              <a:t>It doesn’t “run” your code - it reasons from patterns + context</a:t>
            </a:r>
          </a:p>
          <a:p>
            <a:pPr>
              <a:lnSpc>
                <a:spcPct val="100000"/>
              </a:lnSpc>
            </a:pPr>
            <a:endParaRPr lang="en-US" altLang="en-US" sz="2400" dirty="0">
              <a:solidFill>
                <a:schemeClr val="tx1">
                  <a:lumMod val="65000"/>
                  <a:lumOff val="35000"/>
                </a:schemeClr>
              </a:solidFill>
              <a:latin typeface="Poppins"/>
              <a:cs typeface="Poppins"/>
            </a:endParaRPr>
          </a:p>
          <a:p>
            <a:pPr>
              <a:lnSpc>
                <a:spcPct val="100000"/>
              </a:lnSpc>
            </a:pPr>
            <a:r>
              <a:rPr lang="en-US" altLang="en-US" sz="2400" dirty="0">
                <a:solidFill>
                  <a:schemeClr val="tx1">
                    <a:lumMod val="65000"/>
                    <a:lumOff val="35000"/>
                  </a:schemeClr>
                </a:solidFill>
                <a:latin typeface="Poppins"/>
                <a:cs typeface="Poppins"/>
              </a:rPr>
              <a:t>Quality depends heavily on:</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context</a:t>
            </a:r>
            <a:r>
              <a:rPr lang="en-US" altLang="en-US" sz="2400" dirty="0">
                <a:solidFill>
                  <a:schemeClr val="tx1">
                    <a:lumMod val="65000"/>
                    <a:lumOff val="35000"/>
                  </a:schemeClr>
                </a:solidFill>
                <a:latin typeface="Poppins"/>
                <a:cs typeface="Poppins"/>
              </a:rPr>
              <a:t> the AI can see</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prompt</a:t>
            </a:r>
            <a:r>
              <a:rPr lang="en-US" altLang="en-US" sz="2400" dirty="0">
                <a:solidFill>
                  <a:schemeClr val="tx1">
                    <a:lumMod val="65000"/>
                    <a:lumOff val="35000"/>
                  </a:schemeClr>
                </a:solidFill>
                <a:latin typeface="Poppins"/>
                <a:cs typeface="Poppins"/>
              </a:rPr>
              <a:t> you write</a:t>
            </a:r>
          </a:p>
          <a:p>
            <a:pPr>
              <a:lnSpc>
                <a:spcPct val="100000"/>
              </a:lnSpc>
            </a:pPr>
            <a:endParaRPr lang="en-US" altLang="en-US" sz="2400" u="sng"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9D5D2BDB-A47A-9A06-29E5-E932950CB69B}"/>
              </a:ext>
            </a:extLst>
          </p:cNvPr>
          <p:cNvSpPr>
            <a:spLocks noGrp="1"/>
          </p:cNvSpPr>
          <p:nvPr>
            <p:ph type="body" sz="quarter" idx="11"/>
          </p:nvPr>
        </p:nvSpPr>
        <p:spPr>
          <a:xfrm>
            <a:off x="468313" y="1211263"/>
            <a:ext cx="11206162" cy="423862"/>
          </a:xfrm>
        </p:spPr>
        <p:txBody>
          <a:bodyPr/>
          <a:lstStyle/>
          <a:p>
            <a:r>
              <a:rPr lang="en-US" dirty="0"/>
              <a:t>AI in the IDE: What Are We Actually Using?</a:t>
            </a:r>
          </a:p>
        </p:txBody>
      </p:sp>
    </p:spTree>
    <p:extLst>
      <p:ext uri="{BB962C8B-B14F-4D97-AF65-F5344CB8AC3E}">
        <p14:creationId xmlns:p14="http://schemas.microsoft.com/office/powerpoint/2010/main" val="2412392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258C-E7B4-1175-B4DE-8721F40FB035}"/>
              </a:ext>
            </a:extLst>
          </p:cNvPr>
          <p:cNvSpPr>
            <a:spLocks noGrp="1"/>
          </p:cNvSpPr>
          <p:nvPr>
            <p:ph type="title"/>
          </p:nvPr>
        </p:nvSpPr>
        <p:spPr/>
        <p:txBody>
          <a:bodyPr/>
          <a:lstStyle/>
          <a:p>
            <a:r>
              <a:rPr lang="en-US"/>
              <a:t>Windsurf Cascade</a:t>
            </a:r>
          </a:p>
        </p:txBody>
      </p:sp>
      <p:pic>
        <p:nvPicPr>
          <p:cNvPr id="5" name="Content Placeholder 4" descr="A screenshot of a computer program&#10;&#10;AI-generated content may be incorrect.">
            <a:extLst>
              <a:ext uri="{FF2B5EF4-FFF2-40B4-BE49-F238E27FC236}">
                <a16:creationId xmlns:a16="http://schemas.microsoft.com/office/drawing/2014/main" id="{4DCE6EF1-2D18-4067-D1A1-A2F4253CA289}"/>
              </a:ext>
            </a:extLst>
          </p:cNvPr>
          <p:cNvPicPr>
            <a:picLocks noGrp="1" noChangeAspect="1"/>
          </p:cNvPicPr>
          <p:nvPr>
            <p:ph sz="quarter" idx="10"/>
          </p:nvPr>
        </p:nvPicPr>
        <p:blipFill>
          <a:blip r:embed="rId3"/>
          <a:stretch>
            <a:fillRect/>
          </a:stretch>
        </p:blipFill>
        <p:spPr>
          <a:xfrm>
            <a:off x="1724394" y="1209508"/>
            <a:ext cx="8003886" cy="5394222"/>
          </a:xfrm>
          <a:prstGeom prst="rect">
            <a:avLst/>
          </a:prstGeom>
        </p:spPr>
      </p:pic>
      <p:sp>
        <p:nvSpPr>
          <p:cNvPr id="7" name="Callout: Line 6">
            <a:extLst>
              <a:ext uri="{FF2B5EF4-FFF2-40B4-BE49-F238E27FC236}">
                <a16:creationId xmlns:a16="http://schemas.microsoft.com/office/drawing/2014/main" id="{BE97DD72-5E5B-CFCC-60A4-9BA349951C72}"/>
              </a:ext>
            </a:extLst>
          </p:cNvPr>
          <p:cNvSpPr/>
          <p:nvPr/>
        </p:nvSpPr>
        <p:spPr>
          <a:xfrm>
            <a:off x="9877245" y="1423358"/>
            <a:ext cx="2156602" cy="1567132"/>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Windsurf IDE Agent</a:t>
            </a:r>
          </a:p>
          <a:p>
            <a:pPr algn="ctr"/>
            <a:r>
              <a:rPr lang="en-US" dirty="0">
                <a:ea typeface="Calibri"/>
                <a:cs typeface="Calibri"/>
              </a:rPr>
              <a:t>CTRL – L to open</a:t>
            </a:r>
          </a:p>
          <a:p>
            <a:pPr algn="ctr"/>
            <a:r>
              <a:rPr lang="en-US" dirty="0">
                <a:ea typeface="Calibri"/>
                <a:cs typeface="Calibri"/>
              </a:rPr>
              <a:t>Chat here (CMD L on Mac)</a:t>
            </a:r>
          </a:p>
        </p:txBody>
      </p:sp>
      <p:sp>
        <p:nvSpPr>
          <p:cNvPr id="3" name="Callout: Line 2">
            <a:extLst>
              <a:ext uri="{FF2B5EF4-FFF2-40B4-BE49-F238E27FC236}">
                <a16:creationId xmlns:a16="http://schemas.microsoft.com/office/drawing/2014/main" id="{73C156D4-2EA3-96D1-5EFA-4CB82CA8B01D}"/>
              </a:ext>
            </a:extLst>
          </p:cNvPr>
          <p:cNvSpPr/>
          <p:nvPr/>
        </p:nvSpPr>
        <p:spPr>
          <a:xfrm>
            <a:off x="9338765" y="498798"/>
            <a:ext cx="2156602" cy="667808"/>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Window area view/hide</a:t>
            </a:r>
          </a:p>
        </p:txBody>
      </p:sp>
    </p:spTree>
    <p:extLst>
      <p:ext uri="{BB962C8B-B14F-4D97-AF65-F5344CB8AC3E}">
        <p14:creationId xmlns:p14="http://schemas.microsoft.com/office/powerpoint/2010/main" val="3950671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AC6BE-5335-D9DC-CF1B-07D2512DC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B3B0D-2311-5186-05FF-08127935EADD}"/>
              </a:ext>
            </a:extLst>
          </p:cNvPr>
          <p:cNvSpPr>
            <a:spLocks noGrp="1"/>
          </p:cNvSpPr>
          <p:nvPr>
            <p:ph type="title"/>
          </p:nvPr>
        </p:nvSpPr>
        <p:spPr/>
        <p:txBody>
          <a:bodyPr/>
          <a:lstStyle/>
          <a:p>
            <a:r>
              <a:rPr lang="en-US" dirty="0"/>
              <a:t>AI Context</a:t>
            </a:r>
          </a:p>
        </p:txBody>
      </p:sp>
      <p:sp>
        <p:nvSpPr>
          <p:cNvPr id="6" name="Subtitle 5">
            <a:extLst>
              <a:ext uri="{FF2B5EF4-FFF2-40B4-BE49-F238E27FC236}">
                <a16:creationId xmlns:a16="http://schemas.microsoft.com/office/drawing/2014/main" id="{E2294F9C-75A0-CD90-75B1-88F8052310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273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FB20-A235-BE6B-D66C-BE6C3AC20C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F941401-4978-5756-EC27-6186CF77403D}"/>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Code Completion Context</a:t>
            </a:r>
            <a:endParaRPr lang="en-CA" sz="1300" b="0" dirty="0">
              <a:solidFill>
                <a:srgbClr val="000000"/>
              </a:solidFill>
              <a:latin typeface="Verdana Pro"/>
            </a:endParaRPr>
          </a:p>
        </p:txBody>
      </p:sp>
      <p:sp>
        <p:nvSpPr>
          <p:cNvPr id="9" name="Content Placeholder 3">
            <a:extLst>
              <a:ext uri="{FF2B5EF4-FFF2-40B4-BE49-F238E27FC236}">
                <a16:creationId xmlns:a16="http://schemas.microsoft.com/office/drawing/2014/main" id="{7B0ED357-7A6D-2B07-E19C-723A1972704D}"/>
              </a:ext>
            </a:extLst>
          </p:cNvPr>
          <p:cNvSpPr>
            <a:spLocks noGrp="1"/>
          </p:cNvSpPr>
          <p:nvPr>
            <p:ph sz="quarter" idx="11"/>
          </p:nvPr>
        </p:nvSpPr>
        <p:spPr>
          <a:xfrm>
            <a:off x="1396787" y="3208522"/>
            <a:ext cx="452934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Current Selection</a:t>
            </a:r>
          </a:p>
          <a:p>
            <a:pPr marL="342900" indent="-342900">
              <a:buFont typeface="Wingdings"/>
              <a:buChar char="v"/>
            </a:pPr>
            <a:r>
              <a:rPr lang="en-US" sz="2000" dirty="0">
                <a:latin typeface="Verdana Pro"/>
              </a:rPr>
              <a:t>Cursor Location</a:t>
            </a:r>
          </a:p>
          <a:p>
            <a:pPr marL="342900" indent="-342900">
              <a:buFont typeface="Wingdings"/>
              <a:buChar char="v"/>
            </a:pPr>
            <a:r>
              <a:rPr lang="en-US" sz="2000" dirty="0">
                <a:latin typeface="Verdana Pro"/>
              </a:rPr>
              <a:t>Current File</a:t>
            </a:r>
            <a:endParaRPr lang="en-US" dirty="0"/>
          </a:p>
          <a:p>
            <a:pPr marL="342900" indent="-342900">
              <a:buFont typeface="Wingdings"/>
              <a:buChar char="v"/>
            </a:pPr>
            <a:r>
              <a:rPr lang="en-US" sz="2000" dirty="0">
                <a:latin typeface="Verdana Pro"/>
              </a:rPr>
              <a:t>Comments</a:t>
            </a:r>
            <a:endParaRPr lang="en-US" dirty="0"/>
          </a:p>
          <a:p>
            <a:pPr marL="342900" indent="-342900">
              <a:buFont typeface="Wingdings"/>
              <a:buChar char="v"/>
            </a:pPr>
            <a:r>
              <a:rPr lang="en-US" sz="2000" dirty="0">
                <a:latin typeface="Verdana Pro"/>
              </a:rPr>
              <a:t>Other open tabs</a:t>
            </a:r>
          </a:p>
          <a:p>
            <a:pPr marL="342900" indent="-342900">
              <a:buFont typeface="Wingdings"/>
              <a:buChar char="v"/>
            </a:pPr>
            <a:r>
              <a:rPr lang="en-US" sz="2000" dirty="0">
                <a:latin typeface="Verdana Pro"/>
              </a:rPr>
              <a:t>Function Names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BD27F9AD-14DF-76D0-9528-83D9D2F6D41E}"/>
              </a:ext>
            </a:extLst>
          </p:cNvPr>
          <p:cNvPicPr>
            <a:picLocks noChangeAspect="1"/>
          </p:cNvPicPr>
          <p:nvPr/>
        </p:nvPicPr>
        <p:blipFill>
          <a:blip r:embed="rId3"/>
          <a:stretch>
            <a:fillRect/>
          </a:stretch>
        </p:blipFill>
        <p:spPr>
          <a:xfrm>
            <a:off x="314321" y="866039"/>
            <a:ext cx="6165688" cy="1700196"/>
          </a:xfrm>
          <a:prstGeom prst="rect">
            <a:avLst/>
          </a:prstGeom>
        </p:spPr>
      </p:pic>
      <p:pic>
        <p:nvPicPr>
          <p:cNvPr id="3" name="Picture 3" descr="Icon&#10;&#10;Description automatically generated">
            <a:extLst>
              <a:ext uri="{FF2B5EF4-FFF2-40B4-BE49-F238E27FC236}">
                <a16:creationId xmlns:a16="http://schemas.microsoft.com/office/drawing/2014/main" id="{85FFF519-B159-A666-6B93-B2EAFF4591A2}"/>
              </a:ext>
            </a:extLst>
          </p:cNvPr>
          <p:cNvPicPr>
            <a:picLocks noChangeAspect="1"/>
          </p:cNvPicPr>
          <p:nvPr/>
        </p:nvPicPr>
        <p:blipFill>
          <a:blip r:embed="rId4"/>
          <a:stretch>
            <a:fillRect/>
          </a:stretch>
        </p:blipFill>
        <p:spPr>
          <a:xfrm>
            <a:off x="1270156" y="2200101"/>
            <a:ext cx="454339" cy="459147"/>
          </a:xfrm>
          <a:prstGeom prst="rect">
            <a:avLst/>
          </a:prstGeom>
        </p:spPr>
      </p:pic>
      <p:pic>
        <p:nvPicPr>
          <p:cNvPr id="4" name="Picture 6" descr="Graphical user interface, text, application, email&#10;&#10;Description automatically generated">
            <a:extLst>
              <a:ext uri="{FF2B5EF4-FFF2-40B4-BE49-F238E27FC236}">
                <a16:creationId xmlns:a16="http://schemas.microsoft.com/office/drawing/2014/main" id="{65F36DC3-B57C-15EA-FA17-6C674E30A0C3}"/>
              </a:ext>
            </a:extLst>
          </p:cNvPr>
          <p:cNvPicPr>
            <a:picLocks noChangeAspect="1"/>
          </p:cNvPicPr>
          <p:nvPr/>
        </p:nvPicPr>
        <p:blipFill>
          <a:blip r:embed="rId5"/>
          <a:stretch>
            <a:fillRect/>
          </a:stretch>
        </p:blipFill>
        <p:spPr>
          <a:xfrm>
            <a:off x="6995394" y="66188"/>
            <a:ext cx="4937952" cy="6279314"/>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0935B75B-9802-A765-159C-19671AD66072}"/>
              </a:ext>
            </a:extLst>
          </p:cNvPr>
          <p:cNvPicPr>
            <a:picLocks noChangeAspect="1"/>
          </p:cNvPicPr>
          <p:nvPr/>
        </p:nvPicPr>
        <p:blipFill>
          <a:blip r:embed="rId6"/>
          <a:stretch>
            <a:fillRect/>
          </a:stretch>
        </p:blipFill>
        <p:spPr>
          <a:xfrm>
            <a:off x="681317" y="2201788"/>
            <a:ext cx="443912" cy="452950"/>
          </a:xfrm>
          <a:prstGeom prst="rect">
            <a:avLst/>
          </a:prstGeom>
        </p:spPr>
      </p:pic>
      <p:sp>
        <p:nvSpPr>
          <p:cNvPr id="7" name="TextBox 33">
            <a:extLst>
              <a:ext uri="{FF2B5EF4-FFF2-40B4-BE49-F238E27FC236}">
                <a16:creationId xmlns:a16="http://schemas.microsoft.com/office/drawing/2014/main" id="{E7282E20-D6EB-EFE0-5D31-44FE13E0BDF2}"/>
              </a:ext>
            </a:extLst>
          </p:cNvPr>
          <p:cNvSpPr txBox="1"/>
          <p:nvPr/>
        </p:nvSpPr>
        <p:spPr>
          <a:xfrm>
            <a:off x="1722620" y="2101669"/>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spTree>
    <p:extLst>
      <p:ext uri="{BB962C8B-B14F-4D97-AF65-F5344CB8AC3E}">
        <p14:creationId xmlns:p14="http://schemas.microsoft.com/office/powerpoint/2010/main" val="8030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EB19-0CA9-6E17-67B1-62429DC8556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3F7CDB3-CDA7-272F-2526-690CD3244FAA}"/>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Chat Context / Modes</a:t>
            </a:r>
            <a:endParaRPr lang="en-CA" sz="3150" dirty="0">
              <a:latin typeface="Verdana Pro"/>
            </a:endParaRPr>
          </a:p>
        </p:txBody>
      </p:sp>
      <p:sp>
        <p:nvSpPr>
          <p:cNvPr id="9" name="Content Placeholder 3">
            <a:extLst>
              <a:ext uri="{FF2B5EF4-FFF2-40B4-BE49-F238E27FC236}">
                <a16:creationId xmlns:a16="http://schemas.microsoft.com/office/drawing/2014/main" id="{08738E39-0A2B-CFEC-8D5B-1E0AB1718C87}"/>
              </a:ext>
            </a:extLst>
          </p:cNvPr>
          <p:cNvSpPr>
            <a:spLocks noGrp="1"/>
          </p:cNvSpPr>
          <p:nvPr>
            <p:ph sz="quarter" idx="11"/>
          </p:nvPr>
        </p:nvSpPr>
        <p:spPr>
          <a:xfrm>
            <a:off x="1396787" y="3208522"/>
            <a:ext cx="662961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Codebase Index</a:t>
            </a:r>
            <a:endParaRPr lang="en-US" dirty="0"/>
          </a:p>
          <a:p>
            <a:pPr marL="342900" indent="-342900">
              <a:buFont typeface="Wingdings"/>
              <a:buChar char="v"/>
            </a:pPr>
            <a:r>
              <a:rPr lang="en-US" sz="2000" dirty="0">
                <a:latin typeface="Verdana Pro"/>
              </a:rPr>
              <a:t>Explicitly Added Files / Folders / Functions @</a:t>
            </a:r>
          </a:p>
          <a:p>
            <a:pPr marL="342900" indent="-342900">
              <a:buFont typeface="Wingdings"/>
              <a:buChar char="v"/>
            </a:pPr>
            <a:r>
              <a:rPr lang="en-US" sz="2000" dirty="0">
                <a:latin typeface="Verdana Pro"/>
              </a:rPr>
              <a:t>Prompt / Chat History</a:t>
            </a:r>
          </a:p>
          <a:p>
            <a:pPr marL="342900" indent="-342900">
              <a:buFont typeface="Wingdings"/>
              <a:buChar char="v"/>
            </a:pPr>
            <a:r>
              <a:rPr lang="en-US" sz="2000" dirty="0">
                <a:latin typeface="Verdana Pro"/>
              </a:rPr>
              <a:t>Agent Tools / MCP</a:t>
            </a:r>
          </a:p>
          <a:p>
            <a:pPr marL="342900" indent="-342900">
              <a:buFont typeface="Wingdings"/>
              <a:buChar char="v"/>
            </a:pPr>
            <a:r>
              <a:rPr lang="en-US" sz="2000" dirty="0">
                <a:latin typeface="Verdana Pro"/>
              </a:rPr>
              <a:t>Instructions / Rules</a:t>
            </a:r>
          </a:p>
          <a:p>
            <a:pPr marL="342900" indent="-342900">
              <a:buFont typeface="Wingdings"/>
              <a:buChar char="v"/>
            </a:pPr>
            <a:r>
              <a:rPr lang="en-US" sz="2000" dirty="0">
                <a:latin typeface="Verdana Pro"/>
              </a:rPr>
              <a:t>Docs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4BDB043D-0D28-DEBA-93C1-A3160E3B6077}"/>
              </a:ext>
            </a:extLst>
          </p:cNvPr>
          <p:cNvPicPr>
            <a:picLocks noChangeAspect="1"/>
          </p:cNvPicPr>
          <p:nvPr/>
        </p:nvPicPr>
        <p:blipFill>
          <a:blip r:embed="rId3"/>
          <a:stretch>
            <a:fillRect/>
          </a:stretch>
        </p:blipFill>
        <p:spPr>
          <a:xfrm>
            <a:off x="314321" y="866039"/>
            <a:ext cx="6165688" cy="1700196"/>
          </a:xfrm>
          <a:prstGeom prst="rect">
            <a:avLst/>
          </a:prstGeom>
        </p:spPr>
      </p:pic>
      <p:grpSp>
        <p:nvGrpSpPr>
          <p:cNvPr id="12" name="Group 11">
            <a:extLst>
              <a:ext uri="{FF2B5EF4-FFF2-40B4-BE49-F238E27FC236}">
                <a16:creationId xmlns:a16="http://schemas.microsoft.com/office/drawing/2014/main" id="{D19A1EF5-01E3-4420-B740-E7D4DC7861F6}"/>
              </a:ext>
            </a:extLst>
          </p:cNvPr>
          <p:cNvGrpSpPr/>
          <p:nvPr/>
        </p:nvGrpSpPr>
        <p:grpSpPr>
          <a:xfrm>
            <a:off x="681318" y="2092621"/>
            <a:ext cx="1749303" cy="646331"/>
            <a:chOff x="679729" y="2092620"/>
            <a:chExt cx="1749303" cy="646331"/>
          </a:xfrm>
        </p:grpSpPr>
        <p:pic>
          <p:nvPicPr>
            <p:cNvPr id="3" name="Picture 3" descr="Icon&#10;&#10;Description automatically generated">
              <a:extLst>
                <a:ext uri="{FF2B5EF4-FFF2-40B4-BE49-F238E27FC236}">
                  <a16:creationId xmlns:a16="http://schemas.microsoft.com/office/drawing/2014/main" id="{311A3806-2313-041B-776D-8BBF8802418F}"/>
                </a:ext>
              </a:extLst>
            </p:cNvPr>
            <p:cNvPicPr>
              <a:picLocks noChangeAspect="1"/>
            </p:cNvPicPr>
            <p:nvPr/>
          </p:nvPicPr>
          <p:blipFill>
            <a:blip r:embed="rId4"/>
            <a:stretch>
              <a:fillRect/>
            </a:stretch>
          </p:blipFill>
          <p:spPr>
            <a:xfrm>
              <a:off x="1268567" y="2200100"/>
              <a:ext cx="454339" cy="459147"/>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498987AD-5ABC-15A3-671B-4F466F00A711}"/>
                </a:ext>
              </a:extLst>
            </p:cNvPr>
            <p:cNvPicPr>
              <a:picLocks noChangeAspect="1"/>
            </p:cNvPicPr>
            <p:nvPr/>
          </p:nvPicPr>
          <p:blipFill>
            <a:blip r:embed="rId5"/>
            <a:stretch>
              <a:fillRect/>
            </a:stretch>
          </p:blipFill>
          <p:spPr>
            <a:xfrm>
              <a:off x="679729" y="2201788"/>
              <a:ext cx="443912" cy="452950"/>
            </a:xfrm>
            <a:prstGeom prst="rect">
              <a:avLst/>
            </a:prstGeom>
          </p:spPr>
        </p:pic>
        <p:sp>
          <p:nvSpPr>
            <p:cNvPr id="11" name="TextBox 33">
              <a:extLst>
                <a:ext uri="{FF2B5EF4-FFF2-40B4-BE49-F238E27FC236}">
                  <a16:creationId xmlns:a16="http://schemas.microsoft.com/office/drawing/2014/main" id="{A7AB3DF2-B8BE-8D51-BC04-B3CB650A0182}"/>
                </a:ext>
              </a:extLst>
            </p:cNvPr>
            <p:cNvSpPr txBox="1"/>
            <p:nvPr/>
          </p:nvSpPr>
          <p:spPr>
            <a:xfrm>
              <a:off x="1721032" y="2092620"/>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grpSp>
      <p:pic>
        <p:nvPicPr>
          <p:cNvPr id="10" name="Picture 9" descr="A screenshot of a computer&#10;&#10;AI-generated content may be incorrect.">
            <a:extLst>
              <a:ext uri="{FF2B5EF4-FFF2-40B4-BE49-F238E27FC236}">
                <a16:creationId xmlns:a16="http://schemas.microsoft.com/office/drawing/2014/main" id="{90D214AA-BCEF-5003-54FB-F342CB2E3F97}"/>
              </a:ext>
            </a:extLst>
          </p:cNvPr>
          <p:cNvPicPr>
            <a:picLocks noChangeAspect="1"/>
          </p:cNvPicPr>
          <p:nvPr/>
        </p:nvPicPr>
        <p:blipFill>
          <a:blip r:embed="rId6"/>
          <a:stretch>
            <a:fillRect/>
          </a:stretch>
        </p:blipFill>
        <p:spPr>
          <a:xfrm>
            <a:off x="9240428" y="-104610"/>
            <a:ext cx="2951572" cy="6434290"/>
          </a:xfrm>
          <a:prstGeom prst="rect">
            <a:avLst/>
          </a:prstGeom>
        </p:spPr>
      </p:pic>
    </p:spTree>
    <p:extLst>
      <p:ext uri="{BB962C8B-B14F-4D97-AF65-F5344CB8AC3E}">
        <p14:creationId xmlns:p14="http://schemas.microsoft.com/office/powerpoint/2010/main" val="33670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BA2F-2C31-E82B-F6BD-E68923231180}"/>
              </a:ext>
            </a:extLst>
          </p:cNvPr>
          <p:cNvSpPr>
            <a:spLocks noGrp="1"/>
          </p:cNvSpPr>
          <p:nvPr>
            <p:ph type="title"/>
          </p:nvPr>
        </p:nvSpPr>
        <p:spPr/>
        <p:txBody>
          <a:bodyPr/>
          <a:lstStyle/>
          <a:p>
            <a:r>
              <a:rPr lang="en-US" dirty="0"/>
              <a:t>AI Prompts</a:t>
            </a:r>
          </a:p>
        </p:txBody>
      </p:sp>
      <p:sp>
        <p:nvSpPr>
          <p:cNvPr id="6" name="Subtitle 5">
            <a:extLst>
              <a:ext uri="{FF2B5EF4-FFF2-40B4-BE49-F238E27FC236}">
                <a16:creationId xmlns:a16="http://schemas.microsoft.com/office/drawing/2014/main" id="{707A6895-7FAC-C0CB-8F12-E160CC454E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4969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6B16-2CB0-1C2C-0975-28DF40BD439C}"/>
              </a:ext>
            </a:extLst>
          </p:cNvPr>
          <p:cNvSpPr>
            <a:spLocks noGrp="1"/>
          </p:cNvSpPr>
          <p:nvPr>
            <p:ph type="title"/>
          </p:nvPr>
        </p:nvSpPr>
        <p:spPr/>
        <p:txBody>
          <a:bodyPr anchor="b">
            <a:normAutofit/>
          </a:bodyPr>
          <a:lstStyle/>
          <a:p>
            <a:r>
              <a:rPr lang="en-US" dirty="0"/>
              <a:t>Principle 1: Write Clear and Specific Instructions</a:t>
            </a:r>
          </a:p>
        </p:txBody>
      </p:sp>
      <p:sp>
        <p:nvSpPr>
          <p:cNvPr id="4" name="Content Placeholder 3">
            <a:extLst>
              <a:ext uri="{FF2B5EF4-FFF2-40B4-BE49-F238E27FC236}">
                <a16:creationId xmlns:a16="http://schemas.microsoft.com/office/drawing/2014/main" id="{B88A0908-E575-B761-C576-DFFC61146F71}"/>
              </a:ext>
            </a:extLst>
          </p:cNvPr>
          <p:cNvSpPr>
            <a:spLocks noGrp="1"/>
          </p:cNvSpPr>
          <p:nvPr>
            <p:ph sz="quarter" idx="1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2600" y="1862667"/>
            <a:ext cx="6324600" cy="3784069"/>
          </a:xfrm>
        </p:spPr>
        <p:txBody>
          <a:bodyPr>
            <a:normAutofit lnSpcReduction="10000"/>
          </a:bodyPr>
          <a:lstStyle/>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Importance of Clarity</a:t>
            </a:r>
          </a:p>
          <a:p>
            <a:pPr marL="0" lvl="1" indent="0">
              <a:buNone/>
            </a:pPr>
            <a:r>
              <a:rPr lang="en-US" sz="2000" dirty="0">
                <a:solidFill>
                  <a:schemeClr val="accent2"/>
                </a:solidFill>
                <a:latin typeface="Poppins" panose="00000500000000000000" pitchFamily="2" charset="0"/>
                <a:cs typeface="Poppins" panose="00000500000000000000" pitchFamily="2" charset="0"/>
              </a:rPr>
              <a:t>Clarity is essential when providing instructions to your AI. Clear communication leads to better understanding and outcomes.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Specific Instructions</a:t>
            </a:r>
          </a:p>
          <a:p>
            <a:pPr marL="0" lvl="1" indent="0">
              <a:buNone/>
            </a:pPr>
            <a:r>
              <a:rPr lang="en-US" sz="2000" dirty="0">
                <a:solidFill>
                  <a:schemeClr val="accent2"/>
                </a:solidFill>
                <a:latin typeface="Poppins" panose="00000500000000000000" pitchFamily="2" charset="0"/>
                <a:cs typeface="Poppins" panose="00000500000000000000" pitchFamily="2" charset="0"/>
              </a:rPr>
              <a:t>Specific instructions help the model understand your needs more effectively, leading to more relevant and accurate responses.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Articulate Response Preferences</a:t>
            </a:r>
          </a:p>
          <a:p>
            <a:pPr marL="0" lvl="1" indent="0">
              <a:buNone/>
            </a:pPr>
            <a:r>
              <a:rPr lang="en-US" sz="2000" dirty="0">
                <a:solidFill>
                  <a:schemeClr val="accent2"/>
                </a:solidFill>
                <a:latin typeface="Poppins" panose="00000500000000000000" pitchFamily="2" charset="0"/>
                <a:cs typeface="Poppins" panose="00000500000000000000" pitchFamily="2" charset="0"/>
              </a:rPr>
              <a:t>Be clear about your expectations of how the response will be given to you.</a:t>
            </a:r>
            <a:endParaRPr lang="en-US" sz="2000" dirty="0">
              <a:latin typeface="Poppins" panose="00000500000000000000" pitchFamily="2" charset="0"/>
              <a:cs typeface="Poppins" panose="00000500000000000000" pitchFamily="2" charset="0"/>
            </a:endParaRPr>
          </a:p>
        </p:txBody>
      </p:sp>
      <p:sp>
        <p:nvSpPr>
          <p:cNvPr id="11" name="Text Placeholder 4">
            <a:extLst>
              <a:ext uri="{FF2B5EF4-FFF2-40B4-BE49-F238E27FC236}">
                <a16:creationId xmlns:a16="http://schemas.microsoft.com/office/drawing/2014/main" id="{76B0A7BE-69E3-E0BC-E31D-E0EA1DA51265}"/>
              </a:ext>
            </a:extLst>
          </p:cNvPr>
          <p:cNvSpPr>
            <a:spLocks noGrp="1"/>
          </p:cNvSpPr>
          <p:nvPr>
            <p:ph type="body" sz="quarter" idx="13"/>
          </p:nvPr>
        </p:nvSpPr>
        <p:spPr/>
        <p:txBody>
          <a:bodyPr/>
          <a:lstStyle/>
          <a:p>
            <a:endParaRPr lang="en-US"/>
          </a:p>
        </p:txBody>
      </p:sp>
      <p:pic>
        <p:nvPicPr>
          <p:cNvPr id="2050" name="Picture 2" descr="Confused Math Lady GIFs | Tenor">
            <a:extLst>
              <a:ext uri="{FF2B5EF4-FFF2-40B4-BE49-F238E27FC236}">
                <a16:creationId xmlns:a16="http://schemas.microsoft.com/office/drawing/2014/main" id="{8EB08194-0867-5A82-16A2-280DD635C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3" y="2076761"/>
            <a:ext cx="4616451" cy="293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054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6098-66B2-88C9-9E9B-89B94B0FB588}"/>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Prompt Structure Tip: RTCC</a:t>
            </a:r>
          </a:p>
        </p:txBody>
      </p:sp>
      <p:sp>
        <p:nvSpPr>
          <p:cNvPr id="3" name="Content Placeholder 2">
            <a:extLst>
              <a:ext uri="{FF2B5EF4-FFF2-40B4-BE49-F238E27FC236}">
                <a16:creationId xmlns:a16="http://schemas.microsoft.com/office/drawing/2014/main" id="{ECFA513D-ABB4-2A82-F4B3-824D6B586F8F}"/>
              </a:ext>
            </a:extLst>
          </p:cNvPr>
          <p:cNvSpPr>
            <a:spLocks noGrp="1"/>
          </p:cNvSpPr>
          <p:nvPr>
            <p:ph sz="quarter" idx="10"/>
          </p:nvPr>
        </p:nvSpPr>
        <p:spPr>
          <a:xfrm>
            <a:off x="468489" y="1586353"/>
            <a:ext cx="5003800" cy="3999619"/>
          </a:xfrm>
        </p:spPr>
        <p:txBody>
          <a:bodyPr>
            <a:normAutofit/>
          </a:bodyPr>
          <a:lstStyle/>
          <a:p>
            <a:pPr>
              <a:lnSpc>
                <a:spcPct val="150000"/>
              </a:lnSpc>
            </a:pPr>
            <a:r>
              <a:rPr lang="en-US" sz="3600" dirty="0">
                <a:solidFill>
                  <a:schemeClr val="accent2"/>
                </a:solidFill>
                <a:latin typeface="Poppins" panose="00000500000000000000" pitchFamily="2" charset="0"/>
                <a:cs typeface="Poppins" panose="00000500000000000000" pitchFamily="2" charset="0"/>
              </a:rPr>
              <a:t>Roles = Who</a:t>
            </a:r>
          </a:p>
          <a:p>
            <a:pPr>
              <a:lnSpc>
                <a:spcPct val="150000"/>
              </a:lnSpc>
            </a:pPr>
            <a:r>
              <a:rPr lang="en-US" sz="3600" dirty="0">
                <a:solidFill>
                  <a:schemeClr val="accent2"/>
                </a:solidFill>
                <a:latin typeface="Poppins" panose="00000500000000000000" pitchFamily="2" charset="0"/>
                <a:cs typeface="Poppins" panose="00000500000000000000" pitchFamily="2" charset="0"/>
              </a:rPr>
              <a:t>Task = What </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Context = Why</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Constraints = How</a:t>
            </a:r>
          </a:p>
        </p:txBody>
      </p:sp>
      <p:pic>
        <p:nvPicPr>
          <p:cNvPr id="2050" name="Picture 2" descr="A steampunk-inspired scene of a clockmaker assembling a large, intricate clock, hands delicately placing four oversized gears. Each gear has a unique texture and metallic shade: brass, copper, silver, and iron, differentiating them as key components. The background features scattered tools and a faint clock face. The scene is illuminated by soft glowing light. The textures are hyper-realistic, capturing fine metallic details. No text or engravings are present.">
            <a:extLst>
              <a:ext uri="{FF2B5EF4-FFF2-40B4-BE49-F238E27FC236}">
                <a16:creationId xmlns:a16="http://schemas.microsoft.com/office/drawing/2014/main" id="{995490D3-4D34-505A-6E3D-A4F7A7BFC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720" y="1586352"/>
            <a:ext cx="3999619" cy="399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FDEC7B-C505-FE5C-3A8B-A4FACBFB4D82}"/>
              </a:ext>
            </a:extLst>
          </p:cNvPr>
          <p:cNvPicPr>
            <a:picLocks noChangeAspect="1"/>
          </p:cNvPicPr>
          <p:nvPr/>
        </p:nvPicPr>
        <p:blipFill>
          <a:blip r:embed="rId3">
            <a:alphaModFix/>
          </a:blip>
          <a:stretch>
            <a:fillRect/>
          </a:stretch>
        </p:blipFill>
        <p:spPr>
          <a:xfrm>
            <a:off x="1" y="1510941"/>
            <a:ext cx="6246831" cy="3348735"/>
          </a:xfrm>
          <a:prstGeom prst="rect">
            <a:avLst/>
          </a:prstGeom>
        </p:spPr>
      </p:pic>
      <p:pic>
        <p:nvPicPr>
          <p:cNvPr id="9" name="Picture 8" descr="A logo with white text&#10;&#10;Description automatically generated">
            <a:extLst>
              <a:ext uri="{FF2B5EF4-FFF2-40B4-BE49-F238E27FC236}">
                <a16:creationId xmlns:a16="http://schemas.microsoft.com/office/drawing/2014/main" id="{7DD32540-951A-E815-75FF-3E9077BDE859}"/>
              </a:ext>
            </a:extLst>
          </p:cNvPr>
          <p:cNvPicPr>
            <a:picLocks noChangeAspect="1"/>
          </p:cNvPicPr>
          <p:nvPr/>
        </p:nvPicPr>
        <p:blipFill rotWithShape="1">
          <a:blip r:embed="rId4"/>
          <a:srcRect l="5526" t="27177" r="-155" b="33584"/>
          <a:stretch/>
        </p:blipFill>
        <p:spPr>
          <a:xfrm>
            <a:off x="670618" y="1946193"/>
            <a:ext cx="2763418" cy="939405"/>
          </a:xfrm>
          <a:prstGeom prst="rect">
            <a:avLst/>
          </a:prstGeom>
          <a:effectLst>
            <a:outerShdw blurRad="50800" dist="38100" dir="2700000" algn="tl" rotWithShape="0">
              <a:prstClr val="black">
                <a:alpha val="19620"/>
              </a:prstClr>
            </a:outerShdw>
          </a:effectLst>
        </p:spPr>
      </p:pic>
      <p:sp>
        <p:nvSpPr>
          <p:cNvPr id="10" name="Subtitle 5">
            <a:extLst>
              <a:ext uri="{FF2B5EF4-FFF2-40B4-BE49-F238E27FC236}">
                <a16:creationId xmlns:a16="http://schemas.microsoft.com/office/drawing/2014/main" id="{73B675F7-454F-F88B-6D3B-AE96389BA349}"/>
              </a:ext>
            </a:extLst>
          </p:cNvPr>
          <p:cNvSpPr>
            <a:spLocks noGrp="1"/>
          </p:cNvSpPr>
          <p:nvPr>
            <p:ph type="subTitle" idx="1"/>
          </p:nvPr>
        </p:nvSpPr>
        <p:spPr>
          <a:xfrm>
            <a:off x="644087" y="4206488"/>
            <a:ext cx="9144000" cy="528370"/>
          </a:xfrm>
        </p:spPr>
        <p:txBody>
          <a:bodyPr>
            <a:normAutofit/>
          </a:bodyPr>
          <a:lstStyle/>
          <a:p>
            <a:r>
              <a:rPr lang="en-US" sz="2000">
                <a:solidFill>
                  <a:schemeClr val="bg1"/>
                </a:solidFill>
              </a:rPr>
              <a:t>AI Workshop</a:t>
            </a:r>
            <a:endParaRPr lang="en-MX" sz="2000">
              <a:solidFill>
                <a:schemeClr val="bg1"/>
              </a:solidFill>
            </a:endParaRPr>
          </a:p>
        </p:txBody>
      </p:sp>
      <p:sp>
        <p:nvSpPr>
          <p:cNvPr id="11" name="Title 2">
            <a:extLst>
              <a:ext uri="{FF2B5EF4-FFF2-40B4-BE49-F238E27FC236}">
                <a16:creationId xmlns:a16="http://schemas.microsoft.com/office/drawing/2014/main" id="{BA789F69-011B-BAE5-3089-95AC518AB77D}"/>
              </a:ext>
            </a:extLst>
          </p:cNvPr>
          <p:cNvSpPr>
            <a:spLocks noGrp="1"/>
          </p:cNvSpPr>
          <p:nvPr>
            <p:ph type="ctrTitle"/>
          </p:nvPr>
        </p:nvSpPr>
        <p:spPr>
          <a:xfrm>
            <a:off x="644087" y="3494580"/>
            <a:ext cx="5633424" cy="631296"/>
          </a:xfrm>
        </p:spPr>
        <p:txBody>
          <a:bodyPr>
            <a:noAutofit/>
          </a:bodyPr>
          <a:lstStyle/>
          <a:p>
            <a:r>
              <a:rPr lang="en-US" dirty="0">
                <a:latin typeface="Poppins"/>
                <a:cs typeface="Poppins"/>
              </a:rPr>
              <a:t>Intro to AI for Dev @ Improving</a:t>
            </a:r>
            <a:endParaRPr lang="en-MX" sz="3200" b="0" dirty="0">
              <a:solidFill>
                <a:schemeClr val="bg1"/>
              </a:solidFill>
              <a:latin typeface="Poppins"/>
              <a:cs typeface="Poppins"/>
            </a:endParaRPr>
          </a:p>
        </p:txBody>
      </p:sp>
      <p:grpSp>
        <p:nvGrpSpPr>
          <p:cNvPr id="12" name="Group 11">
            <a:extLst>
              <a:ext uri="{FF2B5EF4-FFF2-40B4-BE49-F238E27FC236}">
                <a16:creationId xmlns:a16="http://schemas.microsoft.com/office/drawing/2014/main" id="{43994650-2AD3-7A05-C147-04D9B0092CD2}"/>
              </a:ext>
            </a:extLst>
          </p:cNvPr>
          <p:cNvGrpSpPr/>
          <p:nvPr/>
        </p:nvGrpSpPr>
        <p:grpSpPr>
          <a:xfrm>
            <a:off x="6412413" y="1507218"/>
            <a:ext cx="624092" cy="3348735"/>
            <a:chOff x="6381591" y="1507786"/>
            <a:chExt cx="624092" cy="3430143"/>
          </a:xfrm>
          <a:effectLst/>
        </p:grpSpPr>
        <p:pic>
          <p:nvPicPr>
            <p:cNvPr id="13" name="Picture 12">
              <a:extLst>
                <a:ext uri="{FF2B5EF4-FFF2-40B4-BE49-F238E27FC236}">
                  <a16:creationId xmlns:a16="http://schemas.microsoft.com/office/drawing/2014/main" id="{79875C23-5A99-6817-6865-1DF5C1399372}"/>
                </a:ext>
              </a:extLst>
            </p:cNvPr>
            <p:cNvPicPr>
              <a:picLocks noChangeAspect="1"/>
            </p:cNvPicPr>
            <p:nvPr/>
          </p:nvPicPr>
          <p:blipFill>
            <a:blip r:embed="rId3">
              <a:alphaModFix amt="50000"/>
            </a:blip>
            <a:stretch>
              <a:fillRect/>
            </a:stretch>
          </p:blipFill>
          <p:spPr>
            <a:xfrm>
              <a:off x="6381591" y="1510941"/>
              <a:ext cx="110031" cy="3110183"/>
            </a:xfrm>
            <a:prstGeom prst="rect">
              <a:avLst/>
            </a:prstGeom>
            <a:effectLst>
              <a:outerShdw blurRad="50800" dist="50800" dir="5400000" algn="ctr" rotWithShape="0">
                <a:srgbClr val="000000">
                  <a:alpha val="0"/>
                </a:srgbClr>
              </a:outerShdw>
            </a:effectLst>
          </p:spPr>
        </p:pic>
        <p:pic>
          <p:nvPicPr>
            <p:cNvPr id="14" name="Picture 13">
              <a:extLst>
                <a:ext uri="{FF2B5EF4-FFF2-40B4-BE49-F238E27FC236}">
                  <a16:creationId xmlns:a16="http://schemas.microsoft.com/office/drawing/2014/main" id="{6097DEA9-969C-EAAA-52DE-39DCF3F4493B}"/>
                </a:ext>
              </a:extLst>
            </p:cNvPr>
            <p:cNvPicPr>
              <a:picLocks noChangeAspect="1"/>
            </p:cNvPicPr>
            <p:nvPr/>
          </p:nvPicPr>
          <p:blipFill>
            <a:blip r:embed="rId3">
              <a:alphaModFix amt="50000"/>
            </a:blip>
            <a:stretch>
              <a:fillRect/>
            </a:stretch>
          </p:blipFill>
          <p:spPr>
            <a:xfrm>
              <a:off x="6633390" y="1827746"/>
              <a:ext cx="110031" cy="3110183"/>
            </a:xfrm>
            <a:prstGeom prst="rect">
              <a:avLst/>
            </a:prstGeom>
            <a:effectLst>
              <a:outerShdw blurRad="50800" dist="50800" dir="5400000" algn="ctr" rotWithShape="0">
                <a:srgbClr val="000000">
                  <a:alpha val="0"/>
                </a:srgbClr>
              </a:outerShdw>
            </a:effectLst>
          </p:spPr>
        </p:pic>
        <p:pic>
          <p:nvPicPr>
            <p:cNvPr id="15" name="Picture 14">
              <a:extLst>
                <a:ext uri="{FF2B5EF4-FFF2-40B4-BE49-F238E27FC236}">
                  <a16:creationId xmlns:a16="http://schemas.microsoft.com/office/drawing/2014/main" id="{80586834-2D09-8DB3-6709-FC6D4B87D5C4}"/>
                </a:ext>
              </a:extLst>
            </p:cNvPr>
            <p:cNvPicPr>
              <a:picLocks noChangeAspect="1"/>
            </p:cNvPicPr>
            <p:nvPr/>
          </p:nvPicPr>
          <p:blipFill>
            <a:blip r:embed="rId3">
              <a:alphaModFix amt="50000"/>
            </a:blip>
            <a:stretch>
              <a:fillRect/>
            </a:stretch>
          </p:blipFill>
          <p:spPr>
            <a:xfrm>
              <a:off x="6895652" y="1507786"/>
              <a:ext cx="110031" cy="3110183"/>
            </a:xfrm>
            <a:prstGeom prst="rect">
              <a:avLst/>
            </a:prstGeom>
            <a:effectLst>
              <a:outerShdw blurRad="50800" dist="50800" dir="5400000" algn="ctr" rotWithShape="0">
                <a:srgbClr val="000000">
                  <a:alpha val="0"/>
                </a:srgbClr>
              </a:outerShdw>
            </a:effectLst>
          </p:spPr>
        </p:pic>
      </p:grpSp>
      <p:pic>
        <p:nvPicPr>
          <p:cNvPr id="16" name="Picture 15">
            <a:extLst>
              <a:ext uri="{FF2B5EF4-FFF2-40B4-BE49-F238E27FC236}">
                <a16:creationId xmlns:a16="http://schemas.microsoft.com/office/drawing/2014/main" id="{BA9F24CC-3E87-DE3B-E815-E4BBE6791E4E}"/>
              </a:ext>
            </a:extLst>
          </p:cNvPr>
          <p:cNvPicPr>
            <a:picLocks noChangeAspect="1"/>
          </p:cNvPicPr>
          <p:nvPr/>
        </p:nvPicPr>
        <p:blipFill>
          <a:blip r:embed="rId5"/>
          <a:srcRect l="13855" r="1723"/>
          <a:stretch>
            <a:fillRect/>
          </a:stretch>
        </p:blipFill>
        <p:spPr>
          <a:xfrm>
            <a:off x="7167012" y="1511225"/>
            <a:ext cx="5024987" cy="3348165"/>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EB8EF888-88CB-9AD5-FB7F-619EC970CCA6}"/>
              </a:ext>
            </a:extLst>
          </p:cNvPr>
          <p:cNvSpPr txBox="1"/>
          <p:nvPr/>
        </p:nvSpPr>
        <p:spPr>
          <a:xfrm>
            <a:off x="9930897" y="6596390"/>
            <a:ext cx="2363710" cy="261610"/>
          </a:xfrm>
          <a:prstGeom prst="rect">
            <a:avLst/>
          </a:prstGeom>
          <a:noFill/>
        </p:spPr>
        <p:txBody>
          <a:bodyPr wrap="square">
            <a:spAutoFit/>
          </a:bodyPr>
          <a:lstStyle/>
          <a:p>
            <a:r>
              <a:rPr lang="en-US" sz="1100"/>
              <a:t>Photo by </a:t>
            </a:r>
            <a:r>
              <a:rPr lang="en-US" sz="1100">
                <a:hlinkClick r:id="rId6"/>
              </a:rPr>
              <a:t>Steve Johnson</a:t>
            </a:r>
            <a:r>
              <a:rPr lang="en-US" sz="1100"/>
              <a:t> on </a:t>
            </a:r>
            <a:r>
              <a:rPr lang="en-US" sz="1100">
                <a:hlinkClick r:id="rId7"/>
              </a:rPr>
              <a:t>Unsplash</a:t>
            </a:r>
            <a:r>
              <a:rPr lang="en-US" sz="1100"/>
              <a:t> </a:t>
            </a:r>
          </a:p>
        </p:txBody>
      </p:sp>
    </p:spTree>
    <p:extLst>
      <p:ext uri="{BB962C8B-B14F-4D97-AF65-F5344CB8AC3E}">
        <p14:creationId xmlns:p14="http://schemas.microsoft.com/office/powerpoint/2010/main" val="373581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3D72-6D4F-B09C-572B-789B4B11B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6E551-7CDA-2A85-A3C8-346DAA19F883}"/>
              </a:ext>
            </a:extLst>
          </p:cNvPr>
          <p:cNvSpPr>
            <a:spLocks noGrp="1"/>
          </p:cNvSpPr>
          <p:nvPr>
            <p:ph type="title"/>
          </p:nvPr>
        </p:nvSpPr>
        <p:spPr>
          <a:xfrm>
            <a:off x="468489" y="434446"/>
            <a:ext cx="11255022" cy="667808"/>
          </a:xfrm>
        </p:spPr>
        <p:txBody>
          <a:bodyPr anchor="b">
            <a:normAutofit/>
          </a:bodyPr>
          <a:lstStyle/>
          <a:p>
            <a:r>
              <a:rPr lang="en-US" dirty="0"/>
              <a:t>Try: Roles, Task, Context, Constraints</a:t>
            </a:r>
          </a:p>
        </p:txBody>
      </p:sp>
      <p:sp>
        <p:nvSpPr>
          <p:cNvPr id="11" name="Text Placeholder 4">
            <a:extLst>
              <a:ext uri="{FF2B5EF4-FFF2-40B4-BE49-F238E27FC236}">
                <a16:creationId xmlns:a16="http://schemas.microsoft.com/office/drawing/2014/main" id="{EC4FC37D-E053-AA1F-F417-18DE07394FF6}"/>
              </a:ext>
            </a:extLst>
          </p:cNvPr>
          <p:cNvSpPr>
            <a:spLocks noGrp="1"/>
          </p:cNvSpPr>
          <p:nvPr>
            <p:ph type="body" sz="quarter" idx="13"/>
          </p:nvPr>
        </p:nvSpPr>
        <p:spPr>
          <a:xfrm>
            <a:off x="468313" y="1030638"/>
            <a:ext cx="11206162" cy="667809"/>
          </a:xfrm>
        </p:spPr>
        <p:txBody>
          <a:bodyPr/>
          <a:lstStyle/>
          <a:p>
            <a:r>
              <a:rPr lang="en-US" dirty="0"/>
              <a:t>Make sure to use the same AI conversation</a:t>
            </a:r>
          </a:p>
        </p:txBody>
      </p:sp>
      <p:sp>
        <p:nvSpPr>
          <p:cNvPr id="5" name="Content Placeholder 4">
            <a:extLst>
              <a:ext uri="{FF2B5EF4-FFF2-40B4-BE49-F238E27FC236}">
                <a16:creationId xmlns:a16="http://schemas.microsoft.com/office/drawing/2014/main" id="{4D152A29-771B-AEE1-9014-E32B361EF432}"/>
              </a:ext>
            </a:extLst>
          </p:cNvPr>
          <p:cNvSpPr>
            <a:spLocks noGrp="1"/>
          </p:cNvSpPr>
          <p:nvPr>
            <p:ph sz="quarter" idx="11"/>
          </p:nvPr>
        </p:nvSpPr>
        <p:spPr>
          <a:xfrm>
            <a:off x="630098" y="1487382"/>
            <a:ext cx="10373182" cy="4936171"/>
          </a:xfrm>
        </p:spPr>
        <p:txBody>
          <a:bodyPr>
            <a:normAutofit fontScale="92500" lnSpcReduction="20000"/>
          </a:bodyPr>
          <a:lstStyle/>
          <a:p>
            <a:r>
              <a:rPr lang="en-US" b="1" dirty="0"/>
              <a:t>ROLE (pinned)</a:t>
            </a:r>
            <a:endParaRPr lang="en-US" dirty="0"/>
          </a:p>
          <a:p>
            <a:r>
              <a:rPr lang="en-US" dirty="0"/>
              <a:t>•You are my senior full-stack partner. Prefer small, reviewable diffs and testable outcomes.</a:t>
            </a:r>
          </a:p>
          <a:p>
            <a:r>
              <a:rPr lang="en-US" b="1" dirty="0"/>
              <a:t>TASK (</a:t>
            </a:r>
            <a:r>
              <a:rPr lang="en-US" b="1" dirty="0">
                <a:solidFill>
                  <a:srgbClr val="EE0000"/>
                </a:solidFill>
              </a:rPr>
              <a:t>Ideate</a:t>
            </a:r>
            <a:r>
              <a:rPr lang="en-US" b="1" dirty="0"/>
              <a:t>)</a:t>
            </a:r>
            <a:endParaRPr lang="en-US" dirty="0"/>
          </a:p>
          <a:p>
            <a:r>
              <a:rPr lang="en-US" dirty="0"/>
              <a:t>•Propose 3 distinct designs for a Subscription Selection page. For each, specify:</a:t>
            </a:r>
          </a:p>
          <a:p>
            <a:r>
              <a:rPr lang="en-US" dirty="0"/>
              <a:t>•FE components/routing/state + a11y notes + test approach;</a:t>
            </a:r>
          </a:p>
          <a:p>
            <a:r>
              <a:rPr lang="en-US" dirty="0"/>
              <a:t>•BE endpoints/DTOs (e.g., GET /</a:t>
            </a:r>
            <a:r>
              <a:rPr lang="en-US" dirty="0" err="1"/>
              <a:t>api</a:t>
            </a:r>
            <a:r>
              <a:rPr lang="en-US" dirty="0"/>
              <a:t>/plans) + migration/seed + tests.</a:t>
            </a:r>
          </a:p>
          <a:p>
            <a:r>
              <a:rPr lang="en-US" dirty="0"/>
              <a:t>•Return a comparison table (Complexity, Risk, Delivery Time, UX/A11y, Testability) and recommend ONE for speed + reliability.</a:t>
            </a:r>
          </a:p>
          <a:p>
            <a:r>
              <a:rPr lang="en-US" dirty="0"/>
              <a:t>•Then produce a 3–5 step plan (risk-ordered) for the recommended design and list acceptance tests for Step 1 and any context I must provide.</a:t>
            </a:r>
          </a:p>
          <a:p>
            <a:r>
              <a:rPr lang="en-US" b="1" dirty="0"/>
              <a:t>CONTEXT (pinned)</a:t>
            </a:r>
            <a:endParaRPr lang="en-US" dirty="0"/>
          </a:p>
          <a:p>
            <a:r>
              <a:rPr lang="en-US" dirty="0"/>
              <a:t>•App: Coffee2Live — Subscription Selection feature (read-only).</a:t>
            </a:r>
          </a:p>
          <a:p>
            <a:r>
              <a:rPr lang="en-US" dirty="0"/>
              <a:t>•FE: React 18 + Vite + TypeScript + React Router + React Query + Testing Library + Tailwind.</a:t>
            </a:r>
          </a:p>
          <a:p>
            <a:r>
              <a:rPr lang="en-US" dirty="0"/>
              <a:t>•BE: </a:t>
            </a:r>
            <a:r>
              <a:rPr lang="en-US" dirty="0" err="1"/>
              <a:t>FastAPI</a:t>
            </a:r>
            <a:r>
              <a:rPr lang="en-US" dirty="0"/>
              <a:t> + </a:t>
            </a:r>
            <a:r>
              <a:rPr lang="en-US" dirty="0" err="1"/>
              <a:t>Pydantic</a:t>
            </a:r>
            <a:r>
              <a:rPr lang="en-US" dirty="0"/>
              <a:t> v2 + </a:t>
            </a:r>
            <a:r>
              <a:rPr lang="en-US" dirty="0" err="1"/>
              <a:t>SQLAlchemy</a:t>
            </a:r>
            <a:r>
              <a:rPr lang="en-US" dirty="0"/>
              <a:t> + Postgres + Alembic + </a:t>
            </a:r>
            <a:r>
              <a:rPr lang="en-US" dirty="0" err="1"/>
              <a:t>pytest</a:t>
            </a:r>
            <a:r>
              <a:rPr lang="en-US" dirty="0"/>
              <a:t>.</a:t>
            </a:r>
          </a:p>
          <a:p>
            <a:r>
              <a:rPr lang="en-US" dirty="0"/>
              <a:t>•Goal: tiny, demo-friendly slice; keep client IP private; seed fake data.</a:t>
            </a:r>
          </a:p>
          <a:p>
            <a:r>
              <a:rPr lang="en-US" dirty="0"/>
              <a:t>•Dev Environment: PowerShell + Windows Machine.</a:t>
            </a:r>
          </a:p>
          <a:p>
            <a:r>
              <a:rPr lang="en-US" b="1" dirty="0"/>
              <a:t>CONSTRAINTS (pinned)</a:t>
            </a:r>
            <a:endParaRPr lang="en-US" dirty="0"/>
          </a:p>
          <a:p>
            <a:r>
              <a:rPr lang="en-US" dirty="0"/>
              <a:t>•Always return a file list, full code for changed files, and run commands.</a:t>
            </a:r>
          </a:p>
          <a:p>
            <a:r>
              <a:rPr lang="en-US" dirty="0"/>
              <a:t>•Include tests (unit + ≥1 FE integration) and basic a11y (keyboard + ARIA).</a:t>
            </a:r>
          </a:p>
          <a:p>
            <a:r>
              <a:rPr lang="en-US" dirty="0"/>
              <a:t>•Keep scope small; no checkout/auth beyond a stub.</a:t>
            </a:r>
          </a:p>
        </p:txBody>
      </p:sp>
    </p:spTree>
    <p:extLst>
      <p:ext uri="{BB962C8B-B14F-4D97-AF65-F5344CB8AC3E}">
        <p14:creationId xmlns:p14="http://schemas.microsoft.com/office/powerpoint/2010/main" val="419953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1CC1-972B-13B9-7CCC-7EC9477A286F}"/>
              </a:ext>
            </a:extLst>
          </p:cNvPr>
          <p:cNvSpPr>
            <a:spLocks noGrp="1"/>
          </p:cNvSpPr>
          <p:nvPr>
            <p:ph type="title"/>
          </p:nvPr>
        </p:nvSpPr>
        <p:spPr/>
        <p:txBody>
          <a:bodyPr anchor="b">
            <a:normAutofit/>
          </a:bodyPr>
          <a:lstStyle/>
          <a:p>
            <a:r>
              <a:rPr lang="en-US" dirty="0"/>
              <a:t>Principle 3: Refine &amp; Re-Prompt</a:t>
            </a:r>
          </a:p>
        </p:txBody>
      </p:sp>
      <p:graphicFrame>
        <p:nvGraphicFramePr>
          <p:cNvPr id="5" name="Content Placeholder 5">
            <a:extLst>
              <a:ext uri="{FF2B5EF4-FFF2-40B4-BE49-F238E27FC236}">
                <a16:creationId xmlns:a16="http://schemas.microsoft.com/office/drawing/2014/main" id="{C7D04E11-F166-44BA-9F6C-5C617F556C78}"/>
              </a:ext>
            </a:extLst>
          </p:cNvPr>
          <p:cNvGraphicFramePr>
            <a:graphicFrameLocks noGrp="1"/>
          </p:cNvGraphicFramePr>
          <p:nvPr>
            <p:ph sz="quarter" idx="10"/>
            <p:extLs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8313" y="1885950"/>
          <a:ext cx="11206162"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 Placeholder 3">
            <a:extLst>
              <a:ext uri="{FF2B5EF4-FFF2-40B4-BE49-F238E27FC236}">
                <a16:creationId xmlns:a16="http://schemas.microsoft.com/office/drawing/2014/main" id="{C1C40B6A-E6EA-3440-133D-5FFA18BEC19E}"/>
              </a:ext>
            </a:extLst>
          </p:cNvPr>
          <p:cNvSpPr>
            <a:spLocks noGrp="1"/>
          </p:cNvSpPr>
          <p:nvPr>
            <p:ph type="body" sz="quarter" idx="11"/>
          </p:nvPr>
        </p:nvSpPr>
        <p:spPr/>
        <p:txBody>
          <a:bodyPr/>
          <a:lstStyle/>
          <a:p>
            <a:r>
              <a:rPr lang="en-US" dirty="0"/>
              <a:t>Pro Tip: You can get AI to help you refine your prompt</a:t>
            </a:r>
          </a:p>
        </p:txBody>
      </p:sp>
      <p:sp>
        <p:nvSpPr>
          <p:cNvPr id="3" name="Oval 2">
            <a:extLst>
              <a:ext uri="{FF2B5EF4-FFF2-40B4-BE49-F238E27FC236}">
                <a16:creationId xmlns:a16="http://schemas.microsoft.com/office/drawing/2014/main" id="{D9087657-FCF8-1437-DD8D-BB7C1FEFBACE}"/>
              </a:ext>
            </a:extLst>
          </p:cNvPr>
          <p:cNvSpPr/>
          <p:nvPr/>
        </p:nvSpPr>
        <p:spPr>
          <a:xfrm>
            <a:off x="1734186" y="4140200"/>
            <a:ext cx="5727700" cy="1600200"/>
          </a:xfrm>
          <a:prstGeom prst="ellipse">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87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812A-8A07-613E-6429-1CA87B3D5209}"/>
              </a:ext>
            </a:extLst>
          </p:cNvPr>
          <p:cNvSpPr>
            <a:spLocks noGrp="1"/>
          </p:cNvSpPr>
          <p:nvPr>
            <p:ph type="title"/>
          </p:nvPr>
        </p:nvSpPr>
        <p:spPr/>
        <p:txBody>
          <a:bodyPr/>
          <a:lstStyle/>
          <a:p>
            <a:r>
              <a:rPr lang="en-US" dirty="0"/>
              <a:t>IDE AI Assistance</a:t>
            </a:r>
          </a:p>
        </p:txBody>
      </p:sp>
      <p:sp>
        <p:nvSpPr>
          <p:cNvPr id="3" name="Content Placeholder 2">
            <a:extLst>
              <a:ext uri="{FF2B5EF4-FFF2-40B4-BE49-F238E27FC236}">
                <a16:creationId xmlns:a16="http://schemas.microsoft.com/office/drawing/2014/main" id="{397635C5-840E-FF9A-0742-97220A049EAF}"/>
              </a:ext>
            </a:extLst>
          </p:cNvPr>
          <p:cNvSpPr>
            <a:spLocks noGrp="1"/>
          </p:cNvSpPr>
          <p:nvPr>
            <p:ph sz="quarter" idx="10"/>
          </p:nvPr>
        </p:nvSpPr>
        <p:spPr/>
        <p:txBody>
          <a:bodyPr>
            <a:noAutofit/>
          </a:bodyPr>
          <a:lstStyle/>
          <a:p>
            <a:r>
              <a:rPr lang="en-US" sz="1800" dirty="0">
                <a:solidFill>
                  <a:schemeClr val="tx1">
                    <a:lumMod val="65000"/>
                    <a:lumOff val="35000"/>
                  </a:schemeClr>
                </a:solidFill>
                <a:latin typeface="Poppins" panose="00000500000000000000" pitchFamily="2" charset="0"/>
                <a:cs typeface="Poppins" panose="00000500000000000000" pitchFamily="2" charset="0"/>
              </a:rPr>
              <a:t>Inline suggestions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Small completions (predictions) while you type</a:t>
            </a:r>
          </a:p>
          <a:p>
            <a:r>
              <a:rPr lang="en-US" sz="1800" dirty="0">
                <a:solidFill>
                  <a:schemeClr val="tx1">
                    <a:lumMod val="65000"/>
                    <a:lumOff val="35000"/>
                  </a:schemeClr>
                </a:solidFill>
                <a:latin typeface="Poppins" panose="00000500000000000000" pitchFamily="2" charset="0"/>
                <a:cs typeface="Poppins" panose="00000500000000000000" pitchFamily="2" charset="0"/>
              </a:rPr>
              <a:t>Chat about code</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debug, generate snippets, doc comments</a:t>
            </a:r>
          </a:p>
          <a:p>
            <a:r>
              <a:rPr lang="en-US" sz="1800" dirty="0">
                <a:solidFill>
                  <a:schemeClr val="tx1">
                    <a:lumMod val="65000"/>
                    <a:lumOff val="35000"/>
                  </a:schemeClr>
                </a:solidFill>
                <a:latin typeface="Poppins" panose="00000500000000000000" pitchFamily="2" charset="0"/>
                <a:cs typeface="Poppins" panose="00000500000000000000" pitchFamily="2" charset="0"/>
              </a:rPr>
              <a:t>Adding Context</a:t>
            </a:r>
          </a:p>
          <a:p>
            <a:pPr marL="342900" indent="-34290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code file</a:t>
            </a:r>
          </a:p>
          <a:p>
            <a:r>
              <a:rPr lang="en-US" sz="1800" dirty="0">
                <a:solidFill>
                  <a:schemeClr val="tx1">
                    <a:lumMod val="65000"/>
                    <a:lumOff val="35000"/>
                  </a:schemeClr>
                </a:solidFill>
                <a:latin typeface="Poppins" panose="00000500000000000000" pitchFamily="2" charset="0"/>
                <a:cs typeface="Poppins" panose="00000500000000000000" pitchFamily="2" charset="0"/>
              </a:rPr>
              <a:t>Code actions / refactors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“Refactor this”, “extract method”, “add tests”</a:t>
            </a:r>
          </a:p>
          <a:p>
            <a:r>
              <a:rPr lang="en-US" sz="1800" dirty="0">
                <a:solidFill>
                  <a:schemeClr val="tx1">
                    <a:lumMod val="65000"/>
                    <a:lumOff val="35000"/>
                  </a:schemeClr>
                </a:solidFill>
                <a:latin typeface="Poppins" panose="00000500000000000000" pitchFamily="2" charset="0"/>
                <a:cs typeface="Poppins" panose="00000500000000000000" pitchFamily="2" charset="0"/>
              </a:rPr>
              <a:t>Project-wide help</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Summarize files, find usage patterns, suggest designs</a:t>
            </a:r>
            <a:br>
              <a:rPr lang="en-US" sz="1800" dirty="0">
                <a:solidFill>
                  <a:schemeClr val="tx1">
                    <a:lumMod val="65000"/>
                    <a:lumOff val="35000"/>
                  </a:schemeClr>
                </a:solidFill>
                <a:latin typeface="Poppins" panose="00000500000000000000" pitchFamily="2" charset="0"/>
                <a:cs typeface="Poppins" panose="00000500000000000000" pitchFamily="2" charset="0"/>
              </a:rPr>
            </a:br>
            <a:endParaRPr lang="en-US" sz="1800" dirty="0">
              <a:solidFill>
                <a:schemeClr val="tx1">
                  <a:lumMod val="65000"/>
                  <a:lumOff val="35000"/>
                </a:schemeClr>
              </a:solidFill>
              <a:latin typeface="Poppins" panose="00000500000000000000" pitchFamily="2" charset="0"/>
              <a:cs typeface="Poppins" panose="00000500000000000000" pitchFamily="2" charset="0"/>
            </a:endParaRPr>
          </a:p>
          <a:p>
            <a:r>
              <a:rPr lang="en-US" sz="1800" dirty="0">
                <a:solidFill>
                  <a:schemeClr val="tx1">
                    <a:lumMod val="65000"/>
                    <a:lumOff val="35000"/>
                  </a:schemeClr>
                </a:solidFill>
                <a:latin typeface="Poppins" panose="00000500000000000000" pitchFamily="2" charset="0"/>
                <a:cs typeface="Poppins" panose="00000500000000000000" pitchFamily="2" charset="0"/>
              </a:rPr>
              <a:t>Goal: augment your workflow, not replace you</a:t>
            </a:r>
          </a:p>
        </p:txBody>
      </p:sp>
      <p:sp>
        <p:nvSpPr>
          <p:cNvPr id="4" name="Text Placeholder 3">
            <a:extLst>
              <a:ext uri="{FF2B5EF4-FFF2-40B4-BE49-F238E27FC236}">
                <a16:creationId xmlns:a16="http://schemas.microsoft.com/office/drawing/2014/main" id="{4486A44A-1651-D274-8CB7-1EDDB5ECA8EF}"/>
              </a:ext>
            </a:extLst>
          </p:cNvPr>
          <p:cNvSpPr>
            <a:spLocks noGrp="1"/>
          </p:cNvSpPr>
          <p:nvPr>
            <p:ph type="body" sz="quarter" idx="11"/>
          </p:nvPr>
        </p:nvSpPr>
        <p:spPr/>
        <p:txBody>
          <a:bodyPr/>
          <a:lstStyle/>
          <a:p>
            <a:r>
              <a:rPr lang="en-US" dirty="0"/>
              <a:t>AI assistance in Windsurf</a:t>
            </a:r>
          </a:p>
        </p:txBody>
      </p:sp>
    </p:spTree>
    <p:extLst>
      <p:ext uri="{BB962C8B-B14F-4D97-AF65-F5344CB8AC3E}">
        <p14:creationId xmlns:p14="http://schemas.microsoft.com/office/powerpoint/2010/main" val="414371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BE1D-2011-8930-6595-123BF9B36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1FEC0-EB18-266C-7E33-9577067D964A}"/>
              </a:ext>
            </a:extLst>
          </p:cNvPr>
          <p:cNvSpPr>
            <a:spLocks noGrp="1"/>
          </p:cNvSpPr>
          <p:nvPr>
            <p:ph type="title"/>
          </p:nvPr>
        </p:nvSpPr>
        <p:spPr/>
        <p:txBody>
          <a:bodyPr/>
          <a:lstStyle/>
          <a:p>
            <a:r>
              <a:rPr lang="en-US" dirty="0"/>
              <a:t>Agentic Development</a:t>
            </a:r>
          </a:p>
        </p:txBody>
      </p:sp>
      <p:sp>
        <p:nvSpPr>
          <p:cNvPr id="6" name="Subtitle 5">
            <a:extLst>
              <a:ext uri="{FF2B5EF4-FFF2-40B4-BE49-F238E27FC236}">
                <a16:creationId xmlns:a16="http://schemas.microsoft.com/office/drawing/2014/main" id="{4A1B96E7-FEB7-4476-BAD2-0BA5DB2C1A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366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C7F-3A81-2834-93A0-B45AA07AC08D}"/>
              </a:ext>
            </a:extLst>
          </p:cNvPr>
          <p:cNvSpPr>
            <a:spLocks noGrp="1"/>
          </p:cNvSpPr>
          <p:nvPr>
            <p:ph type="title"/>
          </p:nvPr>
        </p:nvSpPr>
        <p:spPr/>
        <p:txBody>
          <a:bodyPr/>
          <a:lstStyle/>
          <a:p>
            <a:r>
              <a:rPr lang="en-US">
                <a:latin typeface="Poppins"/>
                <a:cs typeface="Poppins"/>
              </a:rPr>
              <a:t>Agentic AI Development</a:t>
            </a:r>
            <a:endParaRPr lang="en-US"/>
          </a:p>
        </p:txBody>
      </p:sp>
      <p:sp>
        <p:nvSpPr>
          <p:cNvPr id="3" name="Content Placeholder 2">
            <a:extLst>
              <a:ext uri="{FF2B5EF4-FFF2-40B4-BE49-F238E27FC236}">
                <a16:creationId xmlns:a16="http://schemas.microsoft.com/office/drawing/2014/main" id="{75448F26-3176-B8B0-0593-3989401646B5}"/>
              </a:ext>
            </a:extLst>
          </p:cNvPr>
          <p:cNvSpPr>
            <a:spLocks noGrp="1"/>
          </p:cNvSpPr>
          <p:nvPr>
            <p:ph sz="quarter" idx="10"/>
          </p:nvPr>
        </p:nvSpPr>
        <p:spPr/>
        <p:txBody>
          <a:bodyPr vert="horz" lIns="91440" tIns="45720" rIns="91440" bIns="45720" rtlCol="0" anchor="t">
            <a:normAutofit fontScale="92500" lnSpcReduction="20000"/>
          </a:bodyPr>
          <a:lstStyle/>
          <a:p>
            <a:pPr>
              <a:lnSpc>
                <a:spcPct val="100000"/>
              </a:lnSpc>
            </a:pPr>
            <a:r>
              <a:rPr lang="en-US" sz="2200" dirty="0">
                <a:solidFill>
                  <a:schemeClr val="tx1">
                    <a:lumMod val="65000"/>
                    <a:lumOff val="35000"/>
                  </a:schemeClr>
                </a:solidFill>
                <a:latin typeface="Poppins"/>
                <a:cs typeface="Poppins"/>
              </a:rPr>
              <a:t>Agentic AI</a:t>
            </a:r>
            <a:r>
              <a:rPr lang="en-US" sz="2200" u="sng" dirty="0">
                <a:solidFill>
                  <a:schemeClr val="tx1">
                    <a:lumMod val="65000"/>
                    <a:lumOff val="35000"/>
                  </a:schemeClr>
                </a:solidFill>
                <a:latin typeface="Poppins"/>
                <a:cs typeface="Poppins"/>
              </a:rPr>
              <a:t> </a:t>
            </a:r>
            <a:endParaRPr lang="en-US" sz="2200" u="sng" dirty="0">
              <a:solidFill>
                <a:schemeClr val="tx1">
                  <a:lumMod val="65000"/>
                  <a:lumOff val="35000"/>
                </a:schemeClr>
              </a:solidFill>
            </a:endParaRPr>
          </a:p>
          <a:p>
            <a:pPr lvl="1">
              <a:lnSpc>
                <a:spcPct val="100000"/>
              </a:lnSpc>
            </a:pPr>
            <a:r>
              <a:rPr lang="en-US" sz="2200" dirty="0">
                <a:solidFill>
                  <a:schemeClr val="tx1">
                    <a:lumMod val="65000"/>
                    <a:lumOff val="35000"/>
                  </a:schemeClr>
                </a:solidFill>
                <a:latin typeface="Poppins"/>
                <a:cs typeface="Poppins"/>
              </a:rPr>
              <a:t>Autonomous agents that can handle complex multi-step tasks that may involve applying some reasoning</a:t>
            </a:r>
          </a:p>
          <a:p>
            <a:pPr lvl="1">
              <a:lnSpc>
                <a:spcPct val="100000"/>
              </a:lnSpc>
            </a:pPr>
            <a:endParaRPr lang="en-US" sz="2200" dirty="0">
              <a:solidFill>
                <a:schemeClr val="tx1">
                  <a:lumMod val="65000"/>
                  <a:lumOff val="35000"/>
                </a:schemeClr>
              </a:solidFill>
            </a:endParaRPr>
          </a:p>
          <a:p>
            <a:pPr>
              <a:lnSpc>
                <a:spcPct val="100000"/>
              </a:lnSpc>
              <a:spcBef>
                <a:spcPts val="0"/>
              </a:spcBef>
            </a:pPr>
            <a:r>
              <a:rPr lang="en-US" sz="2200" dirty="0">
                <a:solidFill>
                  <a:schemeClr val="tx1">
                    <a:lumMod val="65000"/>
                    <a:lumOff val="35000"/>
                  </a:schemeClr>
                </a:solidFill>
                <a:latin typeface="Poppins"/>
                <a:cs typeface="Poppins"/>
              </a:rPr>
              <a:t>Agentic Development</a:t>
            </a:r>
          </a:p>
          <a:p>
            <a:pPr lvl="1">
              <a:lnSpc>
                <a:spcPct val="100000"/>
              </a:lnSpc>
              <a:spcBef>
                <a:spcPts val="0"/>
              </a:spcBef>
            </a:pPr>
            <a:r>
              <a:rPr lang="en-US" sz="2200" dirty="0">
                <a:solidFill>
                  <a:schemeClr val="tx1">
                    <a:lumMod val="65000"/>
                    <a:lumOff val="35000"/>
                  </a:schemeClr>
                </a:solidFill>
                <a:latin typeface="Poppins"/>
                <a:cs typeface="Poppins"/>
              </a:rPr>
              <a:t>Treating AI as an active collaborator through the whole dev loop: understand → plan → implement → test → review</a:t>
            </a:r>
            <a:endParaRPr lang="en-US" sz="2200" dirty="0">
              <a:solidFill>
                <a:schemeClr val="tx1">
                  <a:lumMod val="65000"/>
                  <a:lumOff val="35000"/>
                </a:schemeClr>
              </a:solidFill>
            </a:endParaRPr>
          </a:p>
          <a:p>
            <a:pPr lvl="1">
              <a:lnSpc>
                <a:spcPct val="100000"/>
              </a:lnSpc>
              <a:spcBef>
                <a:spcPts val="0"/>
              </a:spcBef>
            </a:pPr>
            <a:endParaRPr lang="en-US" sz="2200" dirty="0">
              <a:solidFill>
                <a:schemeClr val="tx1">
                  <a:lumMod val="65000"/>
                  <a:lumOff val="35000"/>
                </a:schemeClr>
              </a:solidFill>
              <a:latin typeface="Poppins"/>
              <a:cs typeface="Poppins"/>
            </a:endParaRPr>
          </a:p>
          <a:p>
            <a:pPr>
              <a:lnSpc>
                <a:spcPct val="100000"/>
              </a:lnSpc>
              <a:spcBef>
                <a:spcPts val="0"/>
              </a:spcBef>
            </a:pPr>
            <a:r>
              <a:rPr lang="en-US" sz="2200" dirty="0">
                <a:solidFill>
                  <a:schemeClr val="tx1">
                    <a:lumMod val="65000"/>
                    <a:lumOff val="35000"/>
                  </a:schemeClr>
                </a:solidFill>
                <a:latin typeface="Poppins"/>
                <a:cs typeface="Poppins"/>
              </a:rPr>
              <a:t>Our Goal</a:t>
            </a:r>
          </a:p>
          <a:p>
            <a:pPr lvl="1" indent="-342900">
              <a:lnSpc>
                <a:spcPct val="100000"/>
              </a:lnSpc>
              <a:spcBef>
                <a:spcPts val="0"/>
              </a:spcBef>
            </a:pPr>
            <a:r>
              <a:rPr lang="en-US" sz="2200" dirty="0">
                <a:solidFill>
                  <a:schemeClr val="tx1">
                    <a:lumMod val="65000"/>
                    <a:lumOff val="35000"/>
                  </a:schemeClr>
                </a:solidFill>
                <a:latin typeface="Poppins"/>
                <a:cs typeface="Poppins"/>
              </a:rPr>
              <a:t>Use Windsurf IDE and AI Tools to have agents: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Draft requirements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Turn requirements into user stories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Implement features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Refactor code</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Create and review PRs</a:t>
            </a:r>
          </a:p>
          <a:p>
            <a:pPr marL="342900" indent="-342900">
              <a:lnSpc>
                <a:spcPct val="100000"/>
              </a:lnSpc>
              <a:spcBef>
                <a:spcPts val="0"/>
              </a:spcBef>
              <a:buFont typeface="Arial"/>
              <a:buChar char="•"/>
            </a:pPr>
            <a:endParaRPr lang="en-US" sz="2400" dirty="0">
              <a:solidFill>
                <a:srgbClr val="595959"/>
              </a:solidFill>
              <a:latin typeface="Poppins"/>
              <a:cs typeface="Poppins"/>
            </a:endParaRPr>
          </a:p>
          <a:p>
            <a:pPr>
              <a:lnSpc>
                <a:spcPct val="100000"/>
              </a:lnSpc>
              <a:spcBef>
                <a:spcPts val="0"/>
              </a:spcBef>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936D2327-CF21-596A-D01C-0027ECD3F7E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4793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9DD96-4289-A4A9-DC7E-C09F37593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934BC-263A-2424-9487-22E29FFBA39C}"/>
              </a:ext>
            </a:extLst>
          </p:cNvPr>
          <p:cNvSpPr>
            <a:spLocks noGrp="1"/>
          </p:cNvSpPr>
          <p:nvPr>
            <p:ph type="title"/>
          </p:nvPr>
        </p:nvSpPr>
        <p:spPr/>
        <p:txBody>
          <a:bodyPr/>
          <a:lstStyle/>
          <a:p>
            <a:r>
              <a:rPr lang="en-US">
                <a:latin typeface="Poppins"/>
                <a:cs typeface="Poppins"/>
              </a:rPr>
              <a:t>Agent Assisted User Stories</a:t>
            </a:r>
            <a:endParaRPr lang="en-US"/>
          </a:p>
        </p:txBody>
      </p:sp>
      <p:sp>
        <p:nvSpPr>
          <p:cNvPr id="3" name="Content Placeholder 2">
            <a:extLst>
              <a:ext uri="{FF2B5EF4-FFF2-40B4-BE49-F238E27FC236}">
                <a16:creationId xmlns:a16="http://schemas.microsoft.com/office/drawing/2014/main" id="{3AE00FBE-8229-1E5A-76C9-7CD5DDAD692B}"/>
              </a:ext>
            </a:extLst>
          </p:cNvPr>
          <p:cNvSpPr>
            <a:spLocks noGrp="1"/>
          </p:cNvSpPr>
          <p:nvPr>
            <p:ph sz="quarter" idx="10"/>
          </p:nvPr>
        </p:nvSpPr>
        <p:spPr/>
        <p:txBody>
          <a:bodyPr vert="horz" lIns="91440" tIns="45720" rIns="91440" bIns="45720" rtlCol="0" anchor="t">
            <a:normAutofit/>
          </a:bodyPr>
          <a:lstStyle/>
          <a:p>
            <a:r>
              <a:rPr lang="en-US" sz="2400" b="1" dirty="0">
                <a:solidFill>
                  <a:schemeClr val="tx1">
                    <a:lumMod val="65000"/>
                    <a:lumOff val="35000"/>
                  </a:schemeClr>
                </a:solidFill>
                <a:latin typeface="Poppins"/>
                <a:cs typeface="Poppins"/>
              </a:rPr>
              <a:t>App scenario</a:t>
            </a:r>
            <a:r>
              <a:rPr lang="en-US" sz="2400" dirty="0">
                <a:solidFill>
                  <a:schemeClr val="tx1">
                    <a:lumMod val="65000"/>
                    <a:lumOff val="35000"/>
                  </a:schemeClr>
                </a:solidFill>
                <a:latin typeface="Poppins"/>
                <a:cs typeface="Poppins"/>
              </a:rPr>
              <a:t> - Task Tracker</a:t>
            </a:r>
          </a:p>
          <a:p>
            <a:r>
              <a:rPr lang="en-US" sz="2400" dirty="0">
                <a:solidFill>
                  <a:schemeClr val="tx1">
                    <a:lumMod val="65000"/>
                    <a:lumOff val="35000"/>
                  </a:schemeClr>
                </a:solidFill>
                <a:latin typeface="Poppins"/>
                <a:cs typeface="Poppins"/>
              </a:rPr>
              <a:t>Instructor live demo:</a:t>
            </a:r>
          </a:p>
          <a:p>
            <a:pPr marL="742950" lvl="1" indent="-285750">
              <a:buFont typeface="Arial"/>
              <a:buChar char="•"/>
            </a:pPr>
            <a:r>
              <a:rPr lang="en-US" sz="2400" dirty="0">
                <a:solidFill>
                  <a:schemeClr val="tx1">
                    <a:lumMod val="65000"/>
                    <a:lumOff val="35000"/>
                  </a:schemeClr>
                </a:solidFill>
                <a:latin typeface="Poppins"/>
                <a:cs typeface="Poppins"/>
              </a:rPr>
              <a:t>Paste rough requirements into Windsurf agent.</a:t>
            </a:r>
            <a:endParaRPr lang="en-US" dirty="0">
              <a:solidFill>
                <a:schemeClr val="tx1">
                  <a:lumMod val="65000"/>
                  <a:lumOff val="35000"/>
                </a:schemeClr>
              </a:solidFill>
            </a:endParaRPr>
          </a:p>
          <a:p>
            <a:pPr marL="742950" lvl="1" indent="-285750">
              <a:buFont typeface="Arial"/>
              <a:buChar char="•"/>
            </a:pPr>
            <a:r>
              <a:rPr lang="en-US" sz="2400" dirty="0">
                <a:solidFill>
                  <a:schemeClr val="tx1">
                    <a:lumMod val="65000"/>
                    <a:lumOff val="35000"/>
                  </a:schemeClr>
                </a:solidFill>
                <a:latin typeface="Poppins"/>
                <a:cs typeface="Poppins"/>
              </a:rPr>
              <a:t>Ask agent to turn them into 4–6 user stories + acceptance criteria.</a:t>
            </a:r>
          </a:p>
          <a:p>
            <a:pPr marL="742950" lvl="1" indent="-285750">
              <a:buFont typeface="Arial"/>
              <a:buChar char="•"/>
            </a:pPr>
            <a:r>
              <a:rPr lang="en-US" sz="2400" dirty="0">
                <a:solidFill>
                  <a:schemeClr val="tx1">
                    <a:lumMod val="65000"/>
                    <a:lumOff val="35000"/>
                  </a:schemeClr>
                </a:solidFill>
                <a:latin typeface="Poppins"/>
                <a:cs typeface="Poppins"/>
              </a:rPr>
              <a:t>Using an agent inside Windsurf to refine natural-language requirements into </a:t>
            </a:r>
            <a:r>
              <a:rPr lang="en-US" sz="2400" b="1" dirty="0">
                <a:solidFill>
                  <a:schemeClr val="tx1">
                    <a:lumMod val="65000"/>
                    <a:lumOff val="35000"/>
                  </a:schemeClr>
                </a:solidFill>
                <a:latin typeface="Poppins"/>
                <a:cs typeface="Poppins"/>
              </a:rPr>
              <a:t>INVEST-style</a:t>
            </a:r>
            <a:r>
              <a:rPr lang="en-US" sz="2400" dirty="0">
                <a:solidFill>
                  <a:schemeClr val="tx1">
                    <a:lumMod val="65000"/>
                    <a:lumOff val="35000"/>
                  </a:schemeClr>
                </a:solidFill>
                <a:latin typeface="Poppins"/>
                <a:cs typeface="Poppins"/>
              </a:rPr>
              <a:t> user stories.</a:t>
            </a:r>
          </a:p>
          <a:p>
            <a:pPr marL="742950" lvl="1" indent="-285750">
              <a:buFont typeface="Arial"/>
              <a:buChar char="•"/>
            </a:pPr>
            <a:r>
              <a:rPr lang="en-US" sz="2400" dirty="0">
                <a:solidFill>
                  <a:schemeClr val="tx1">
                    <a:lumMod val="65000"/>
                    <a:lumOff val="35000"/>
                  </a:schemeClr>
                </a:solidFill>
                <a:latin typeface="Poppins"/>
                <a:cs typeface="Poppins"/>
              </a:rPr>
              <a:t>Generating </a:t>
            </a:r>
            <a:r>
              <a:rPr lang="en-US" sz="2400" b="1" dirty="0">
                <a:solidFill>
                  <a:schemeClr val="tx1">
                    <a:lumMod val="65000"/>
                    <a:lumOff val="35000"/>
                  </a:schemeClr>
                </a:solidFill>
                <a:latin typeface="Poppins"/>
                <a:cs typeface="Poppins"/>
              </a:rPr>
              <a:t>acceptance criteria</a:t>
            </a:r>
            <a:r>
              <a:rPr lang="en-US" sz="2400" dirty="0">
                <a:solidFill>
                  <a:schemeClr val="tx1">
                    <a:lumMod val="65000"/>
                    <a:lumOff val="35000"/>
                  </a:schemeClr>
                </a:solidFill>
                <a:latin typeface="Poppins"/>
                <a:cs typeface="Poppins"/>
              </a:rPr>
              <a:t> and </a:t>
            </a:r>
            <a:r>
              <a:rPr lang="en-US" sz="2400" b="1" dirty="0">
                <a:solidFill>
                  <a:schemeClr val="tx1">
                    <a:lumMod val="65000"/>
                    <a:lumOff val="35000"/>
                  </a:schemeClr>
                </a:solidFill>
                <a:latin typeface="Poppins"/>
                <a:cs typeface="Poppins"/>
              </a:rPr>
              <a:t>edge cases</a:t>
            </a:r>
            <a:r>
              <a:rPr lang="en-US" sz="2400" dirty="0">
                <a:solidFill>
                  <a:schemeClr val="tx1">
                    <a:lumMod val="65000"/>
                    <a:lumOff val="35000"/>
                  </a:schemeClr>
                </a:solidFill>
                <a:latin typeface="Poppins"/>
                <a:cs typeface="Poppins"/>
              </a:rPr>
              <a:t> via AI.</a:t>
            </a:r>
          </a:p>
          <a:p>
            <a:pPr marL="742950" lvl="1" indent="-285750">
              <a:buFont typeface="Arial"/>
              <a:buChar char="•"/>
            </a:pPr>
            <a:r>
              <a:rPr lang="en-US" sz="2400" dirty="0">
                <a:solidFill>
                  <a:schemeClr val="tx1">
                    <a:lumMod val="65000"/>
                    <a:lumOff val="35000"/>
                  </a:schemeClr>
                </a:solidFill>
                <a:latin typeface="Poppins"/>
                <a:cs typeface="Poppins"/>
              </a:rPr>
              <a:t>Ask agent to </a:t>
            </a:r>
            <a:r>
              <a:rPr lang="en-US" sz="2400" b="1" dirty="0">
                <a:solidFill>
                  <a:schemeClr val="tx1">
                    <a:lumMod val="65000"/>
                    <a:lumOff val="35000"/>
                  </a:schemeClr>
                </a:solidFill>
                <a:latin typeface="Poppins"/>
                <a:cs typeface="Poppins"/>
              </a:rPr>
              <a:t>tag stories</a:t>
            </a:r>
            <a:r>
              <a:rPr lang="en-US" sz="2400" dirty="0">
                <a:solidFill>
                  <a:schemeClr val="tx1">
                    <a:lumMod val="65000"/>
                    <a:lumOff val="35000"/>
                  </a:schemeClr>
                </a:solidFill>
                <a:latin typeface="Poppins"/>
                <a:cs typeface="Poppins"/>
              </a:rPr>
              <a:t> by complexity (S/M/L).</a:t>
            </a:r>
          </a:p>
          <a:p>
            <a:endParaRPr lang="en-US" sz="2400"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C006BDEB-AD58-56AB-54B5-2E81D6795888}"/>
              </a:ext>
            </a:extLst>
          </p:cNvPr>
          <p:cNvSpPr>
            <a:spLocks noGrp="1"/>
          </p:cNvSpPr>
          <p:nvPr>
            <p:ph type="body" sz="quarter" idx="11"/>
          </p:nvPr>
        </p:nvSpPr>
        <p:spPr/>
        <p:txBody>
          <a:bodyPr/>
          <a:lstStyle/>
          <a:p>
            <a:r>
              <a:rPr lang="en-US"/>
              <a:t>Planning – Creating Task List</a:t>
            </a:r>
          </a:p>
        </p:txBody>
      </p:sp>
    </p:spTree>
    <p:extLst>
      <p:ext uri="{BB962C8B-B14F-4D97-AF65-F5344CB8AC3E}">
        <p14:creationId xmlns:p14="http://schemas.microsoft.com/office/powerpoint/2010/main" val="1950916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7CCC-DDDE-94BA-5517-B1C3E79C2168}"/>
              </a:ext>
            </a:extLst>
          </p:cNvPr>
          <p:cNvSpPr>
            <a:spLocks noGrp="1"/>
          </p:cNvSpPr>
          <p:nvPr>
            <p:ph type="title"/>
          </p:nvPr>
        </p:nvSpPr>
        <p:spPr/>
        <p:txBody>
          <a:bodyPr/>
          <a:lstStyle/>
          <a:p>
            <a:r>
              <a:rPr lang="en-US">
                <a:latin typeface="Poppins"/>
                <a:cs typeface="Poppins"/>
              </a:rPr>
              <a:t>Guided Coding DEMO</a:t>
            </a:r>
            <a:endParaRPr lang="en-US"/>
          </a:p>
        </p:txBody>
      </p:sp>
      <p:sp>
        <p:nvSpPr>
          <p:cNvPr id="3" name="Content Placeholder 2">
            <a:extLst>
              <a:ext uri="{FF2B5EF4-FFF2-40B4-BE49-F238E27FC236}">
                <a16:creationId xmlns:a16="http://schemas.microsoft.com/office/drawing/2014/main" id="{5944502A-ED7E-DC1C-D69E-73F30F60DE5A}"/>
              </a:ext>
            </a:extLst>
          </p:cNvPr>
          <p:cNvSpPr>
            <a:spLocks noGrp="1"/>
          </p:cNvSpPr>
          <p:nvPr>
            <p:ph sz="quarter" idx="10"/>
          </p:nvPr>
        </p:nvSpPr>
        <p:spPr/>
        <p:txBody>
          <a:bodyPr vert="horz" lIns="91440" tIns="45720" rIns="91440" bIns="45720" rtlCol="0" anchor="t">
            <a:normAutofit lnSpcReduction="10000"/>
          </a:bodyPr>
          <a:lstStyle/>
          <a:p>
            <a:r>
              <a:rPr lang="en-US" sz="2400">
                <a:solidFill>
                  <a:schemeClr val="tx1">
                    <a:lumMod val="65000"/>
                    <a:lumOff val="35000"/>
                  </a:schemeClr>
                </a:solidFill>
                <a:latin typeface="Poppins"/>
                <a:cs typeface="Poppins"/>
              </a:rPr>
              <a:t>Use agent to:</a:t>
            </a:r>
            <a:endParaRPr lang="en-US"/>
          </a:p>
          <a:p>
            <a:pPr marL="342900" lvl="1" indent="-342900">
              <a:spcBef>
                <a:spcPts val="1000"/>
              </a:spcBef>
              <a:buFont typeface="Arial"/>
              <a:buChar char="•"/>
            </a:pPr>
            <a:r>
              <a:rPr lang="en-US" sz="2400">
                <a:solidFill>
                  <a:schemeClr val="tx1">
                    <a:lumMod val="65000"/>
                    <a:lumOff val="35000"/>
                  </a:schemeClr>
                </a:solidFill>
                <a:latin typeface="Poppins"/>
                <a:cs typeface="Poppins"/>
              </a:rPr>
              <a:t>Identify affected files (front-end + back-end).</a:t>
            </a:r>
          </a:p>
          <a:p>
            <a:pPr marL="342900" lvl="1" indent="-342900">
              <a:spcBef>
                <a:spcPts val="1000"/>
              </a:spcBef>
              <a:buFont typeface="Arial"/>
              <a:buChar char="•"/>
            </a:pPr>
            <a:r>
              <a:rPr lang="en-US" sz="2400">
                <a:solidFill>
                  <a:schemeClr val="tx1">
                    <a:lumMod val="65000"/>
                    <a:lumOff val="35000"/>
                  </a:schemeClr>
                </a:solidFill>
                <a:latin typeface="Poppins"/>
                <a:cs typeface="Poppins"/>
              </a:rPr>
              <a:t>Propose a simple design/update (API shape, state, UI element).</a:t>
            </a:r>
          </a:p>
          <a:p>
            <a:pPr marL="342900" lvl="1" indent="-342900">
              <a:spcBef>
                <a:spcPts val="1000"/>
              </a:spcBef>
              <a:buFont typeface="Arial"/>
              <a:buChar char="•"/>
            </a:pPr>
            <a:r>
              <a:rPr lang="en-US" sz="2400" b="1">
                <a:solidFill>
                  <a:schemeClr val="tx1">
                    <a:lumMod val="65000"/>
                    <a:lumOff val="35000"/>
                  </a:schemeClr>
                </a:solidFill>
                <a:latin typeface="Poppins"/>
                <a:cs typeface="Poppins"/>
              </a:rPr>
              <a:t>Generate or modify code</a:t>
            </a:r>
            <a:r>
              <a:rPr lang="en-US" sz="2400">
                <a:solidFill>
                  <a:schemeClr val="tx1">
                    <a:lumMod val="65000"/>
                    <a:lumOff val="35000"/>
                  </a:schemeClr>
                </a:solidFill>
                <a:latin typeface="Poppins"/>
                <a:cs typeface="Poppins"/>
              </a:rPr>
              <a:t> (component, route, model, etc.).</a:t>
            </a:r>
          </a:p>
          <a:p>
            <a:r>
              <a:rPr lang="en-US" sz="2400">
                <a:solidFill>
                  <a:schemeClr val="tx1">
                    <a:lumMod val="65000"/>
                    <a:lumOff val="35000"/>
                  </a:schemeClr>
                </a:solidFill>
                <a:latin typeface="Poppins"/>
                <a:cs typeface="Poppins"/>
              </a:rPr>
              <a:t>Run app/tests and:</a:t>
            </a:r>
          </a:p>
          <a:p>
            <a:pPr marL="342900" lvl="1" indent="-342900">
              <a:spcBef>
                <a:spcPts val="1000"/>
              </a:spcBef>
              <a:buFont typeface="Arial"/>
              <a:buChar char="•"/>
            </a:pPr>
            <a:r>
              <a:rPr lang="en-US" sz="2400">
                <a:solidFill>
                  <a:schemeClr val="tx1">
                    <a:lumMod val="65000"/>
                    <a:lumOff val="35000"/>
                  </a:schemeClr>
                </a:solidFill>
                <a:latin typeface="Poppins"/>
                <a:cs typeface="Poppins"/>
              </a:rPr>
              <a:t>Ask agent to help debug any errors.</a:t>
            </a:r>
          </a:p>
          <a:p>
            <a:r>
              <a:rPr lang="en-US" sz="2400">
                <a:solidFill>
                  <a:schemeClr val="tx1">
                    <a:lumMod val="65000"/>
                    <a:lumOff val="35000"/>
                  </a:schemeClr>
                </a:solidFill>
                <a:latin typeface="Poppins"/>
                <a:cs typeface="Poppins"/>
              </a:rPr>
              <a:t>Ask agent to:</a:t>
            </a:r>
          </a:p>
          <a:p>
            <a:pPr marL="342900" lvl="1" indent="-342900">
              <a:spcBef>
                <a:spcPts val="1000"/>
              </a:spcBef>
              <a:buFont typeface="Arial"/>
              <a:buChar char="•"/>
            </a:pPr>
            <a:r>
              <a:rPr lang="en-US" sz="2400">
                <a:solidFill>
                  <a:schemeClr val="tx1">
                    <a:lumMod val="65000"/>
                    <a:lumOff val="35000"/>
                  </a:schemeClr>
                </a:solidFill>
                <a:latin typeface="Poppins"/>
                <a:cs typeface="Poppins"/>
              </a:rPr>
              <a:t>Suggest </a:t>
            </a:r>
            <a:r>
              <a:rPr lang="en-US" sz="2400" b="1">
                <a:solidFill>
                  <a:schemeClr val="tx1">
                    <a:lumMod val="65000"/>
                    <a:lumOff val="35000"/>
                  </a:schemeClr>
                </a:solidFill>
                <a:latin typeface="Poppins"/>
                <a:cs typeface="Poppins"/>
              </a:rPr>
              <a:t>unit test(s)</a:t>
            </a:r>
            <a:r>
              <a:rPr lang="en-US" sz="2400">
                <a:solidFill>
                  <a:schemeClr val="tx1">
                    <a:lumMod val="65000"/>
                    <a:lumOff val="35000"/>
                  </a:schemeClr>
                </a:solidFill>
                <a:latin typeface="Poppins"/>
                <a:cs typeface="Poppins"/>
              </a:rPr>
              <a:t>.</a:t>
            </a:r>
          </a:p>
          <a:p>
            <a:pPr marL="342900" lvl="1" indent="-342900">
              <a:spcBef>
                <a:spcPts val="1000"/>
              </a:spcBef>
              <a:buFont typeface="Arial"/>
              <a:buChar char="•"/>
            </a:pPr>
            <a:r>
              <a:rPr lang="en-US" sz="2400">
                <a:solidFill>
                  <a:schemeClr val="tx1">
                    <a:lumMod val="65000"/>
                    <a:lumOff val="35000"/>
                  </a:schemeClr>
                </a:solidFill>
                <a:latin typeface="Poppins"/>
                <a:cs typeface="Poppins"/>
              </a:rPr>
              <a:t>Create a good commit message.</a:t>
            </a:r>
            <a:endParaRPr lang="en-US">
              <a:solidFill>
                <a:schemeClr val="tx1">
                  <a:lumMod val="65000"/>
                  <a:lumOff val="35000"/>
                </a:schemeClr>
              </a:solidFill>
            </a:endParaRPr>
          </a:p>
          <a:p>
            <a:endParaRPr lang="en-US" sz="2400">
              <a:latin typeface="Poppins"/>
            </a:endParaRPr>
          </a:p>
        </p:txBody>
      </p:sp>
      <p:sp>
        <p:nvSpPr>
          <p:cNvPr id="4" name="Text Placeholder 3">
            <a:extLst>
              <a:ext uri="{FF2B5EF4-FFF2-40B4-BE49-F238E27FC236}">
                <a16:creationId xmlns:a16="http://schemas.microsoft.com/office/drawing/2014/main" id="{C25A1A2E-D1AD-7DFB-C9D6-53229465D2E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Coding – Implement Small Story and Test</a:t>
            </a:r>
          </a:p>
        </p:txBody>
      </p:sp>
    </p:spTree>
    <p:extLst>
      <p:ext uri="{BB962C8B-B14F-4D97-AF65-F5344CB8AC3E}">
        <p14:creationId xmlns:p14="http://schemas.microsoft.com/office/powerpoint/2010/main" val="245173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32A-FE23-D703-0060-2FC00815DF91}"/>
              </a:ext>
            </a:extLst>
          </p:cNvPr>
          <p:cNvSpPr>
            <a:spLocks noGrp="1"/>
          </p:cNvSpPr>
          <p:nvPr>
            <p:ph type="title"/>
          </p:nvPr>
        </p:nvSpPr>
        <p:spPr/>
        <p:txBody>
          <a:bodyPr/>
          <a:lstStyle/>
          <a:p>
            <a:r>
              <a:rPr lang="en-US">
                <a:latin typeface="Poppins"/>
                <a:cs typeface="Poppins"/>
              </a:rPr>
              <a:t>Feature Implementation</a:t>
            </a:r>
            <a:endParaRPr lang="en-US"/>
          </a:p>
        </p:txBody>
      </p:sp>
      <p:sp>
        <p:nvSpPr>
          <p:cNvPr id="3" name="Content Placeholder 2">
            <a:extLst>
              <a:ext uri="{FF2B5EF4-FFF2-40B4-BE49-F238E27FC236}">
                <a16:creationId xmlns:a16="http://schemas.microsoft.com/office/drawing/2014/main" id="{EE54D19C-858F-6F11-A5A4-0AC18DD727C4}"/>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Work in pairs (we'll send to rooms)</a:t>
            </a:r>
          </a:p>
          <a:p>
            <a:r>
              <a:rPr lang="en-US" sz="2400" dirty="0">
                <a:solidFill>
                  <a:srgbClr val="595959"/>
                </a:solidFill>
                <a:latin typeface="Poppins"/>
                <a:cs typeface="Poppins"/>
              </a:rPr>
              <a:t>Using the story provided by the instructor:</a:t>
            </a:r>
          </a:p>
          <a:p>
            <a:r>
              <a:rPr lang="en-US" sz="2400" dirty="0">
                <a:solidFill>
                  <a:srgbClr val="595959"/>
                </a:solidFill>
                <a:latin typeface="Poppins"/>
                <a:cs typeface="Poppins"/>
              </a:rPr>
              <a:t>Ask the agent to outline a </a:t>
            </a:r>
            <a:r>
              <a:rPr lang="en-US" sz="2400" b="1" dirty="0">
                <a:solidFill>
                  <a:srgbClr val="595959"/>
                </a:solidFill>
                <a:latin typeface="Poppins"/>
                <a:cs typeface="Poppins"/>
              </a:rPr>
              <a:t>step-by-step implementation plan</a:t>
            </a:r>
            <a:r>
              <a:rPr lang="en-US" sz="2400" dirty="0">
                <a:solidFill>
                  <a:srgbClr val="595959"/>
                </a:solidFill>
                <a:latin typeface="Poppins"/>
                <a:cs typeface="Poppins"/>
              </a:rPr>
              <a:t>.</a:t>
            </a:r>
          </a:p>
          <a:p>
            <a:pPr lvl="1"/>
            <a:r>
              <a:rPr lang="en-US" sz="2400" dirty="0">
                <a:solidFill>
                  <a:srgbClr val="595959"/>
                </a:solidFill>
                <a:latin typeface="Poppins"/>
                <a:cs typeface="Poppins"/>
              </a:rPr>
              <a:t>Use the agent to implement and test the code:</a:t>
            </a:r>
          </a:p>
          <a:p>
            <a:pPr marL="800100" lvl="1" indent="-342900">
              <a:buFont typeface="Arial"/>
              <a:buChar char="•"/>
            </a:pPr>
            <a:r>
              <a:rPr lang="en-US" sz="2400" dirty="0">
                <a:solidFill>
                  <a:srgbClr val="595959"/>
                </a:solidFill>
                <a:latin typeface="Poppins"/>
                <a:cs typeface="Poppins"/>
              </a:rPr>
              <a:t>Generate/modify code.</a:t>
            </a:r>
          </a:p>
          <a:p>
            <a:pPr marL="800100" lvl="1" indent="-342900">
              <a:buFont typeface="Arial"/>
              <a:buChar char="•"/>
            </a:pPr>
            <a:r>
              <a:rPr lang="en-US" sz="2400" dirty="0">
                <a:solidFill>
                  <a:srgbClr val="595959"/>
                </a:solidFill>
                <a:latin typeface="Poppins"/>
                <a:cs typeface="Poppins"/>
              </a:rPr>
              <a:t>Generate/update tests.</a:t>
            </a:r>
          </a:p>
          <a:p>
            <a:pPr marL="800100" lvl="1" indent="-342900">
              <a:buFont typeface="Arial"/>
              <a:buChar char="•"/>
            </a:pPr>
            <a:r>
              <a:rPr lang="en-US" sz="2400" dirty="0">
                <a:solidFill>
                  <a:srgbClr val="595959"/>
                </a:solidFill>
                <a:latin typeface="Poppins"/>
                <a:cs typeface="Poppins"/>
              </a:rPr>
              <a:t>Run the app/tests and </a:t>
            </a:r>
            <a:r>
              <a:rPr lang="en-US" sz="2400" b="1" dirty="0">
                <a:solidFill>
                  <a:srgbClr val="595959"/>
                </a:solidFill>
                <a:latin typeface="Poppins"/>
                <a:cs typeface="Poppins"/>
              </a:rPr>
              <a:t>iterate with the agent</a:t>
            </a:r>
            <a:r>
              <a:rPr lang="en-US" sz="2400" dirty="0">
                <a:solidFill>
                  <a:srgbClr val="595959"/>
                </a:solidFill>
                <a:latin typeface="Poppins"/>
                <a:cs typeface="Poppins"/>
              </a:rPr>
              <a:t> until acceptance criteria are met.</a:t>
            </a: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A09DBFA6-59DB-31CB-EB68-B6425CF4B8B4}"/>
              </a:ext>
            </a:extLst>
          </p:cNvPr>
          <p:cNvSpPr>
            <a:spLocks noGrp="1"/>
          </p:cNvSpPr>
          <p:nvPr>
            <p:ph type="body" sz="quarter" idx="11"/>
          </p:nvPr>
        </p:nvSpPr>
        <p:spPr/>
        <p:txBody>
          <a:bodyPr vert="horz" lIns="91440" tIns="45720" rIns="91440" bIns="45720" rtlCol="0" anchor="t">
            <a:normAutofit/>
          </a:bodyPr>
          <a:lstStyle/>
          <a:p>
            <a:r>
              <a:rPr lang="en-US">
                <a:solidFill>
                  <a:srgbClr val="7F7F7F"/>
                </a:solidFill>
                <a:latin typeface="Poppins Medium"/>
                <a:cs typeface="Poppins Medium"/>
              </a:rPr>
              <a:t>Hands On Sprint #1</a:t>
            </a:r>
            <a:endParaRPr lang="en-US"/>
          </a:p>
        </p:txBody>
      </p:sp>
    </p:spTree>
    <p:extLst>
      <p:ext uri="{BB962C8B-B14F-4D97-AF65-F5344CB8AC3E}">
        <p14:creationId xmlns:p14="http://schemas.microsoft.com/office/powerpoint/2010/main" val="2356809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C2EF5-42CD-E6DE-6FB0-539C126A4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161D0-E342-2F1A-A6FD-30331202C9A3}"/>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EA13C8DC-3B5F-0DE3-D5B1-8669393E93C9}"/>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AI within the IDE can assist us while we develop our solution.</a:t>
            </a:r>
          </a:p>
          <a:p>
            <a:pPr lvl="1"/>
            <a:r>
              <a:rPr lang="en-US" sz="2400" dirty="0">
                <a:solidFill>
                  <a:srgbClr val="595959"/>
                </a:solidFill>
                <a:latin typeface="Poppins"/>
                <a:cs typeface="Poppins"/>
              </a:rPr>
              <a:t>Context and Prompts matter</a:t>
            </a:r>
          </a:p>
          <a:p>
            <a:r>
              <a:rPr lang="en-US" sz="2400" dirty="0">
                <a:solidFill>
                  <a:srgbClr val="595959"/>
                </a:solidFill>
                <a:latin typeface="Poppins"/>
                <a:cs typeface="Poppins"/>
              </a:rPr>
              <a:t>We can use AI Agents to help throughout development lifecycle.</a:t>
            </a:r>
          </a:p>
          <a:p>
            <a:r>
              <a:rPr lang="en-US" sz="2400" dirty="0">
                <a:solidFill>
                  <a:srgbClr val="595959"/>
                </a:solidFill>
                <a:latin typeface="Poppins"/>
                <a:cs typeface="Poppins"/>
              </a:rPr>
              <a:t>Where did AI help you the most?</a:t>
            </a:r>
            <a:endParaRPr lang="en-US" dirty="0"/>
          </a:p>
          <a:p>
            <a:pPr lvl="1"/>
            <a:r>
              <a:rPr lang="en-US" sz="2400" dirty="0">
                <a:solidFill>
                  <a:srgbClr val="595959"/>
                </a:solidFill>
                <a:latin typeface="Poppins"/>
                <a:cs typeface="Poppins"/>
              </a:rPr>
              <a:t>Code completion? Planning? Coding? </a:t>
            </a:r>
            <a:endParaRPr lang="en-US" dirty="0"/>
          </a:p>
          <a:p>
            <a:r>
              <a:rPr lang="en-US" sz="2400" dirty="0">
                <a:solidFill>
                  <a:srgbClr val="595959"/>
                </a:solidFill>
                <a:latin typeface="Poppins"/>
                <a:cs typeface="Poppins"/>
              </a:rPr>
              <a:t>Where did you need to override or correct the AI?</a:t>
            </a:r>
            <a:endParaRPr lang="en-US" dirty="0"/>
          </a:p>
          <a:p>
            <a:endParaRPr lang="en-US" sz="2400" dirty="0">
              <a:solidFill>
                <a:srgbClr val="595959"/>
              </a:solidFill>
              <a:latin typeface="Poppins"/>
              <a:cs typeface="Poppins"/>
            </a:endParaRPr>
          </a:p>
          <a:p>
            <a:r>
              <a:rPr lang="en-US" sz="2400" dirty="0">
                <a:solidFill>
                  <a:srgbClr val="595959"/>
                </a:solidFill>
                <a:latin typeface="Poppins"/>
                <a:cs typeface="Poppins"/>
              </a:rPr>
              <a:t>What will you try differently in your normal dev workflow tomorrow?</a:t>
            </a:r>
          </a:p>
        </p:txBody>
      </p:sp>
      <p:sp>
        <p:nvSpPr>
          <p:cNvPr id="4" name="Text Placeholder 3">
            <a:extLst>
              <a:ext uri="{FF2B5EF4-FFF2-40B4-BE49-F238E27FC236}">
                <a16:creationId xmlns:a16="http://schemas.microsoft.com/office/drawing/2014/main" id="{A0AC6D8D-39C1-A829-85FD-42768AF692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22671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2AB0-725F-E94C-CCAF-8AF06E94E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013DD-7D28-A9EA-897D-449BB2C723D9}"/>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4B716A01-B328-D748-1C2F-7602405FCBC6}"/>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738049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7EC2-1879-2750-369C-8F258C70EDC1}"/>
              </a:ext>
            </a:extLst>
          </p:cNvPr>
          <p:cNvSpPr>
            <a:spLocks noGrp="1"/>
          </p:cNvSpPr>
          <p:nvPr>
            <p:ph type="title"/>
          </p:nvPr>
        </p:nvSpPr>
        <p:spPr>
          <a:xfrm>
            <a:off x="466344" y="531359"/>
            <a:ext cx="11205668" cy="667808"/>
          </a:xfrm>
        </p:spPr>
        <p:txBody>
          <a:bodyPr/>
          <a:lstStyle/>
          <a:p>
            <a:r>
              <a:rPr lang="en-US"/>
              <a:t>Learning Objectives</a:t>
            </a:r>
          </a:p>
        </p:txBody>
      </p:sp>
      <p:sp>
        <p:nvSpPr>
          <p:cNvPr id="3" name="Content Placeholder 2">
            <a:extLst>
              <a:ext uri="{FF2B5EF4-FFF2-40B4-BE49-F238E27FC236}">
                <a16:creationId xmlns:a16="http://schemas.microsoft.com/office/drawing/2014/main" id="{9D472772-3335-DD03-AA7F-3A449B265355}"/>
              </a:ext>
            </a:extLst>
          </p:cNvPr>
          <p:cNvSpPr>
            <a:spLocks noGrp="1"/>
          </p:cNvSpPr>
          <p:nvPr>
            <p:ph sz="quarter" idx="10"/>
          </p:nvPr>
        </p:nvSpPr>
        <p:spPr>
          <a:xfrm>
            <a:off x="466344" y="1485539"/>
            <a:ext cx="7648271" cy="4173294"/>
          </a:xfrm>
        </p:spPr>
        <p:txBody>
          <a:bodyPr vert="horz" lIns="91440" tIns="45720" rIns="91440" bIns="45720" rtlCol="0" anchor="t">
            <a:normAutofit lnSpcReduction="10000"/>
          </a:bodyPr>
          <a:lstStyle/>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Hands on experience with AI in IDE</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Understand importance of context</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latin typeface="Poppins" panose="00000500000000000000" pitchFamily="2" charset="0"/>
              </a:rPr>
              <a:t>Know what a good prompt looks like</a:t>
            </a:r>
            <a:endParaRPr lang="en-US" sz="2400" dirty="0">
              <a:solidFill>
                <a:srgbClr val="595959"/>
              </a:solidFill>
              <a:effectLst/>
              <a:latin typeface="Poppins" panose="00000500000000000000" pitchFamily="2" charset="0"/>
            </a:endParaRP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Expand AI knowledge and use of AI in development activities</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Encourage interest in AI assistance and use of agents in development</a:t>
            </a:r>
            <a:endParaRPr lang="en-US" sz="2400" dirty="0"/>
          </a:p>
        </p:txBody>
      </p:sp>
      <p:pic>
        <p:nvPicPr>
          <p:cNvPr id="5" name="Picture 4" descr="A person and person looking at a computer&#10;&#10;Description automatically generated">
            <a:extLst>
              <a:ext uri="{FF2B5EF4-FFF2-40B4-BE49-F238E27FC236}">
                <a16:creationId xmlns:a16="http://schemas.microsoft.com/office/drawing/2014/main" id="{059D63F8-1687-503C-5F8E-8E6B46A96A0A}"/>
              </a:ext>
            </a:extLst>
          </p:cNvPr>
          <p:cNvPicPr>
            <a:picLocks noChangeAspect="1"/>
          </p:cNvPicPr>
          <p:nvPr/>
        </p:nvPicPr>
        <p:blipFill>
          <a:blip r:embed="rId3"/>
          <a:stretch>
            <a:fillRect/>
          </a:stretch>
        </p:blipFill>
        <p:spPr>
          <a:xfrm>
            <a:off x="7957751" y="0"/>
            <a:ext cx="4234249" cy="6351374"/>
          </a:xfrm>
          <a:prstGeom prst="rect">
            <a:avLst/>
          </a:prstGeom>
        </p:spPr>
      </p:pic>
    </p:spTree>
    <p:extLst>
      <p:ext uri="{BB962C8B-B14F-4D97-AF65-F5344CB8AC3E}">
        <p14:creationId xmlns:p14="http://schemas.microsoft.com/office/powerpoint/2010/main" val="3703495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58B5-AB2F-7B0D-FEA3-E2C35CF952EA}"/>
              </a:ext>
            </a:extLst>
          </p:cNvPr>
          <p:cNvSpPr>
            <a:spLocks noGrp="1"/>
          </p:cNvSpPr>
          <p:nvPr>
            <p:ph type="ctrTitle"/>
          </p:nvPr>
        </p:nvSpPr>
        <p:spPr/>
        <p:txBody>
          <a:bodyPr/>
          <a:lstStyle/>
          <a:p>
            <a:r>
              <a:rPr lang="en-US" dirty="0"/>
              <a:t>Appendix</a:t>
            </a:r>
          </a:p>
        </p:txBody>
      </p:sp>
      <p:sp>
        <p:nvSpPr>
          <p:cNvPr id="5" name="Subtitle 4">
            <a:extLst>
              <a:ext uri="{FF2B5EF4-FFF2-40B4-BE49-F238E27FC236}">
                <a16:creationId xmlns:a16="http://schemas.microsoft.com/office/drawing/2014/main" id="{C101478C-70BB-7677-9406-E118D7D201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5595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3259EA-7D02-85C0-5661-0BB755EE500F}"/>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C26AF4E0-1CC6-9CBB-ECF9-D2FC8220D780}"/>
              </a:ext>
            </a:extLst>
          </p:cNvPr>
          <p:cNvSpPr>
            <a:spLocks noGrp="1"/>
          </p:cNvSpPr>
          <p:nvPr>
            <p:ph type="body" sz="quarter" idx="11"/>
          </p:nvPr>
        </p:nvSpPr>
        <p:spPr/>
        <p:txBody>
          <a:bodyPr/>
          <a:lstStyle/>
          <a:p>
            <a:endParaRPr lang="en-US"/>
          </a:p>
        </p:txBody>
      </p:sp>
      <p:sp>
        <p:nvSpPr>
          <p:cNvPr id="9" name="Content Placeholder 2">
            <a:extLst>
              <a:ext uri="{FF2B5EF4-FFF2-40B4-BE49-F238E27FC236}">
                <a16:creationId xmlns:a16="http://schemas.microsoft.com/office/drawing/2014/main" id="{CDD60299-4B4A-1510-DFFB-4EF2FBDEB6A7}"/>
              </a:ext>
            </a:extLst>
          </p:cNvPr>
          <p:cNvSpPr>
            <a:spLocks noGrp="1"/>
          </p:cNvSpPr>
          <p:nvPr>
            <p:ph sz="quarter" idx="10"/>
          </p:nvPr>
        </p:nvSpPr>
        <p:spPr>
          <a:xfrm>
            <a:off x="468313" y="1885950"/>
            <a:ext cx="11206162" cy="3998913"/>
          </a:xfrm>
        </p:spPr>
        <p:txBody>
          <a:bodyPr vert="horz" lIns="91440" tIns="45720" rIns="91440" bIns="45720" rtlCol="0" anchor="t">
            <a:normAutofit lnSpcReduction="10000"/>
          </a:bodyPr>
          <a:lstStyle/>
          <a:p>
            <a:pPr marL="342900" indent="-342900">
              <a:buFont typeface="Arial"/>
              <a:buChar char="•"/>
            </a:pPr>
            <a:r>
              <a:rPr lang="en-US" sz="2400" dirty="0">
                <a:solidFill>
                  <a:schemeClr val="tx1">
                    <a:lumMod val="65000"/>
                    <a:lumOff val="35000"/>
                  </a:schemeClr>
                </a:solidFill>
                <a:latin typeface="Poppins"/>
                <a:cs typeface="Poppins"/>
              </a:rPr>
              <a:t>Windsurf license and software installed and ready to use</a:t>
            </a:r>
            <a:endParaRPr lang="en-US" dirty="0">
              <a:solidFill>
                <a:schemeClr val="tx1">
                  <a:lumMod val="65000"/>
                  <a:lumOff val="35000"/>
                </a:schemeClr>
              </a:solidFill>
            </a:endParaRPr>
          </a:p>
          <a:p>
            <a:pPr marL="800100" lvl="1" indent="-342900">
              <a:buFont typeface="Courier New"/>
              <a:buChar char="o"/>
            </a:pPr>
            <a:r>
              <a:rPr lang="en-US" sz="2400" dirty="0">
                <a:solidFill>
                  <a:schemeClr val="tx1">
                    <a:lumMod val="65000"/>
                    <a:lumOff val="35000"/>
                  </a:schemeClr>
                </a:solidFill>
                <a:latin typeface="Poppins"/>
                <a:cs typeface="Poppins"/>
                <a:hlinkClick r:id="rId2">
                  <a:extLst>
                    <a:ext uri="{A12FA001-AC4F-418D-AE19-62706E023703}">
                      <ahyp:hlinkClr xmlns:ahyp="http://schemas.microsoft.com/office/drawing/2018/hyperlinkcolor" val="tx"/>
                    </a:ext>
                  </a:extLst>
                </a:hlinkClick>
              </a:rPr>
              <a:t>https://helpdesk.improving.com</a:t>
            </a:r>
            <a:r>
              <a:rPr lang="en-US" sz="2400" dirty="0">
                <a:solidFill>
                  <a:schemeClr val="tx1">
                    <a:lumMod val="65000"/>
                    <a:lumOff val="35000"/>
                  </a:schemeClr>
                </a:solidFill>
                <a:latin typeface="Poppins"/>
                <a:cs typeface="Poppins"/>
              </a:rPr>
              <a:t> - request Windsurf for Agentic Dev class</a:t>
            </a:r>
          </a:p>
          <a:p>
            <a:pPr marL="800100" lvl="1" indent="-342900">
              <a:buFont typeface="Courier New"/>
              <a:buChar char="o"/>
            </a:pPr>
            <a:r>
              <a:rPr lang="en-US" sz="2400" dirty="0">
                <a:solidFill>
                  <a:schemeClr val="tx1">
                    <a:lumMod val="65000"/>
                    <a:lumOff val="35000"/>
                  </a:schemeClr>
                </a:solidFill>
                <a:latin typeface="Poppins"/>
                <a:cs typeface="Poppins"/>
              </a:rPr>
              <a:t>Follow the instructions in the welcome email (from </a:t>
            </a:r>
            <a:r>
              <a:rPr lang="en-US" sz="2400" dirty="0">
                <a:solidFill>
                  <a:schemeClr val="tx1">
                    <a:lumMod val="65000"/>
                    <a:lumOff val="35000"/>
                  </a:schemeClr>
                </a:solidFill>
                <a:latin typeface="Poppins"/>
                <a:cs typeface="Poppins"/>
                <a:hlinkClick r:id="rId3">
                  <a:extLst>
                    <a:ext uri="{A12FA001-AC4F-418D-AE19-62706E023703}">
                      <ahyp:hlinkClr xmlns:ahyp="http://schemas.microsoft.com/office/drawing/2018/hyperlinkcolor" val="tx"/>
                    </a:ext>
                  </a:extLst>
                </a:hlinkClick>
              </a:rPr>
              <a:t>no-reply@windsurf.ai</a:t>
            </a:r>
            <a:r>
              <a:rPr lang="en-US" sz="2400" dirty="0">
                <a:solidFill>
                  <a:schemeClr val="tx1">
                    <a:lumMod val="65000"/>
                    <a:lumOff val="35000"/>
                  </a:schemeClr>
                </a:solidFill>
                <a:latin typeface="Poppins"/>
                <a:cs typeface="Poppins"/>
              </a:rPr>
              <a:t>)</a:t>
            </a:r>
          </a:p>
          <a:p>
            <a:pPr marL="342900" indent="-342900">
              <a:buFont typeface="Arial"/>
              <a:buChar char="•"/>
            </a:pP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or yarn (</a:t>
            </a:r>
            <a:r>
              <a:rPr lang="en-US" sz="2400" dirty="0" err="1">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npm</a:t>
            </a:r>
            <a:r>
              <a:rPr lang="en-US" sz="2400" dirty="0">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 and Node install</a:t>
            </a:r>
            <a:r>
              <a:rPr lang="en-US" sz="2400" dirty="0">
                <a:solidFill>
                  <a:schemeClr val="tx1">
                    <a:lumMod val="65000"/>
                    <a:lumOff val="35000"/>
                  </a:schemeClr>
                </a:solidFill>
                <a:latin typeface="Poppins"/>
                <a:cs typeface="Poppins"/>
              </a:rPr>
              <a:t> and then </a:t>
            </a: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install –global yarn)</a:t>
            </a:r>
          </a:p>
          <a:p>
            <a:pPr marL="342900" indent="-342900">
              <a:buFont typeface="Arial"/>
              <a:buChar char="•"/>
            </a:pPr>
            <a:r>
              <a:rPr lang="en-US" sz="2400" dirty="0">
                <a:solidFill>
                  <a:schemeClr val="tx1">
                    <a:lumMod val="65000"/>
                    <a:lumOff val="35000"/>
                  </a:schemeClr>
                </a:solidFill>
                <a:latin typeface="Poppins"/>
                <a:cs typeface="Poppins"/>
              </a:rPr>
              <a:t>Node.js (v20.19.0 or higher - will be included in install above) </a:t>
            </a:r>
          </a:p>
          <a:p>
            <a:pPr marL="342900" indent="-342900">
              <a:buFont typeface="Arial"/>
              <a:buChar char="•"/>
            </a:pPr>
            <a:r>
              <a:rPr lang="en-US" sz="2400" dirty="0" err="1">
                <a:solidFill>
                  <a:schemeClr val="tx1">
                    <a:lumMod val="65000"/>
                    <a:lumOff val="35000"/>
                  </a:schemeClr>
                </a:solidFill>
                <a:highlight>
                  <a:srgbClr val="FFFF00"/>
                </a:highlight>
                <a:latin typeface="Poppins"/>
                <a:cs typeface="Poppins"/>
              </a:rPr>
              <a:t>OpenSpec</a:t>
            </a:r>
            <a:r>
              <a:rPr lang="en-US" sz="2400" dirty="0">
                <a:solidFill>
                  <a:schemeClr val="tx1">
                    <a:lumMod val="65000"/>
                    <a:lumOff val="35000"/>
                  </a:schemeClr>
                </a:solidFill>
                <a:highlight>
                  <a:srgbClr val="FFFF00"/>
                </a:highlight>
                <a:latin typeface="Poppins"/>
                <a:cs typeface="Poppins"/>
              </a:rPr>
              <a:t> (</a:t>
            </a:r>
            <a:r>
              <a:rPr lang="en-US" sz="2400" dirty="0" err="1">
                <a:solidFill>
                  <a:schemeClr val="tx1">
                    <a:lumMod val="65000"/>
                    <a:lumOff val="35000"/>
                  </a:schemeClr>
                </a:solidFill>
                <a:highlight>
                  <a:srgbClr val="FFFF00"/>
                </a:highlight>
                <a:latin typeface="Poppins"/>
                <a:cs typeface="Poppins"/>
              </a:rPr>
              <a:t>npm</a:t>
            </a:r>
            <a:r>
              <a:rPr lang="en-US" sz="2400" dirty="0">
                <a:solidFill>
                  <a:schemeClr val="tx1">
                    <a:lumMod val="65000"/>
                    <a:lumOff val="35000"/>
                  </a:schemeClr>
                </a:solidFill>
                <a:highlight>
                  <a:srgbClr val="FFFF00"/>
                </a:highlight>
                <a:latin typeface="Poppins"/>
                <a:cs typeface="Poppins"/>
              </a:rPr>
              <a:t> install -g @fission-ai/openspec@latest)</a:t>
            </a:r>
          </a:p>
          <a:p>
            <a:pPr marL="342900" indent="-342900">
              <a:buFont typeface="Arial"/>
              <a:buChar char="•"/>
            </a:pPr>
            <a:r>
              <a:rPr lang="en-US" sz="2400" dirty="0">
                <a:solidFill>
                  <a:schemeClr val="tx1">
                    <a:lumMod val="65000"/>
                    <a:lumOff val="35000"/>
                  </a:schemeClr>
                </a:solidFill>
                <a:latin typeface="Poppins"/>
                <a:cs typeface="Poppins"/>
              </a:rPr>
              <a:t>Clone the workshop repo (</a:t>
            </a:r>
            <a:r>
              <a:rPr lang="en-US" sz="2400" dirty="0">
                <a:solidFill>
                  <a:schemeClr val="tx1">
                    <a:lumMod val="65000"/>
                    <a:lumOff val="35000"/>
                  </a:schemeClr>
                </a:solidFill>
                <a:highlight>
                  <a:srgbClr val="FFFF00"/>
                </a:highlight>
                <a:latin typeface="Poppins"/>
                <a:cs typeface="Poppins"/>
              </a:rPr>
              <a:t>xxxxxx</a:t>
            </a:r>
            <a:r>
              <a:rPr lang="en-US" sz="2400" dirty="0">
                <a:solidFill>
                  <a:schemeClr val="tx1">
                    <a:lumMod val="65000"/>
                    <a:lumOff val="35000"/>
                  </a:schemeClr>
                </a:solidFill>
                <a:latin typeface="Poppins"/>
                <a:cs typeface="Poppins"/>
              </a:rPr>
              <a:t>)</a:t>
            </a:r>
          </a:p>
        </p:txBody>
      </p:sp>
    </p:spTree>
    <p:extLst>
      <p:ext uri="{BB962C8B-B14F-4D97-AF65-F5344CB8AC3E}">
        <p14:creationId xmlns:p14="http://schemas.microsoft.com/office/powerpoint/2010/main" val="3433748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8C7C-4E43-14C6-0180-DC80C6EA07BF}"/>
              </a:ext>
            </a:extLst>
          </p:cNvPr>
          <p:cNvSpPr>
            <a:spLocks noGrp="1"/>
          </p:cNvSpPr>
          <p:nvPr>
            <p:ph type="title"/>
          </p:nvPr>
        </p:nvSpPr>
        <p:spPr/>
        <p:txBody>
          <a:bodyPr/>
          <a:lstStyle/>
          <a:p>
            <a:r>
              <a:rPr lang="en-US">
                <a:latin typeface="Poppins"/>
                <a:cs typeface="Poppins"/>
              </a:rPr>
              <a:t>Micro Refactor</a:t>
            </a:r>
            <a:endParaRPr lang="en-US"/>
          </a:p>
        </p:txBody>
      </p:sp>
      <p:sp>
        <p:nvSpPr>
          <p:cNvPr id="3" name="Content Placeholder 2">
            <a:extLst>
              <a:ext uri="{FF2B5EF4-FFF2-40B4-BE49-F238E27FC236}">
                <a16:creationId xmlns:a16="http://schemas.microsoft.com/office/drawing/2014/main" id="{09A1B244-63C0-B5EF-69E9-8E4C55C8656C}"/>
              </a:ext>
            </a:extLst>
          </p:cNvPr>
          <p:cNvSpPr>
            <a:spLocks noGrp="1"/>
          </p:cNvSpPr>
          <p:nvPr>
            <p:ph sz="quarter" idx="10"/>
          </p:nvPr>
        </p:nvSpPr>
        <p:spPr/>
        <p:txBody>
          <a:bodyPr vert="horz" lIns="91440" tIns="45720" rIns="91440" bIns="45720" rtlCol="0" anchor="t">
            <a:noAutofit/>
          </a:bodyPr>
          <a:lstStyle/>
          <a:p>
            <a:r>
              <a:rPr lang="en-US" sz="2000" dirty="0">
                <a:solidFill>
                  <a:srgbClr val="595959"/>
                </a:solidFill>
                <a:latin typeface="Poppins"/>
                <a:cs typeface="Khula"/>
              </a:rPr>
              <a:t>We have provided some "messy" code (</a:t>
            </a:r>
            <a:r>
              <a:rPr lang="en-US" sz="2000" dirty="0" err="1">
                <a:solidFill>
                  <a:srgbClr val="595959"/>
                </a:solidFill>
                <a:latin typeface="Poppins"/>
                <a:cs typeface="Khula"/>
              </a:rPr>
              <a:t>tasks.ts</a:t>
            </a:r>
            <a:r>
              <a:rPr lang="en-US" sz="2000" dirty="0">
                <a:solidFill>
                  <a:srgbClr val="595959"/>
                </a:solidFill>
                <a:latin typeface="Poppins"/>
                <a:cs typeface="Khula"/>
              </a:rPr>
              <a:t>)</a:t>
            </a:r>
            <a:endParaRPr lang="en-US" sz="2000" dirty="0">
              <a:solidFill>
                <a:srgbClr val="595959"/>
              </a:solidFill>
              <a:latin typeface="Poppins"/>
              <a:ea typeface="Calibri"/>
              <a:cs typeface="Calibri"/>
            </a:endParaRPr>
          </a:p>
          <a:p>
            <a:r>
              <a:rPr lang="en-US" sz="2000" dirty="0">
                <a:solidFill>
                  <a:srgbClr val="595959"/>
                </a:solidFill>
                <a:latin typeface="Poppins"/>
                <a:ea typeface="Calibri"/>
                <a:cs typeface="Calibri"/>
              </a:rPr>
              <a:t>Ask agent to </a:t>
            </a:r>
            <a:r>
              <a:rPr lang="en-US" sz="2000" b="1" dirty="0">
                <a:solidFill>
                  <a:srgbClr val="595959"/>
                </a:solidFill>
                <a:latin typeface="Poppins"/>
                <a:ea typeface="Calibri"/>
                <a:cs typeface="Calibri"/>
              </a:rPr>
              <a:t>review this file</a:t>
            </a:r>
            <a:r>
              <a:rPr lang="en-US" sz="2000" dirty="0">
                <a:solidFill>
                  <a:srgbClr val="595959"/>
                </a:solidFill>
                <a:latin typeface="Poppins"/>
                <a:ea typeface="Calibri"/>
                <a:cs typeface="Calibri"/>
              </a:rPr>
              <a:t> and:</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Summarize what it does.</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Identify problems (smells, lack of tests, performance concerns).</a:t>
            </a:r>
          </a:p>
          <a:p>
            <a:pPr marL="0" lvl="3">
              <a:lnSpc>
                <a:spcPct val="100000"/>
              </a:lnSpc>
              <a:spcBef>
                <a:spcPts val="0"/>
              </a:spcBef>
            </a:pPr>
            <a:r>
              <a:rPr lang="en-US" sz="2000" dirty="0">
                <a:solidFill>
                  <a:srgbClr val="595959"/>
                </a:solidFill>
                <a:latin typeface="Poppins"/>
                <a:ea typeface="Calibri"/>
                <a:cs typeface="Calibri"/>
              </a:rPr>
              <a:t>Ask agent to:</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Propose a refactoring plan.</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a:t>
            </a:r>
            <a:r>
              <a:rPr lang="en-US" sz="2000" b="1" dirty="0">
                <a:solidFill>
                  <a:srgbClr val="595959"/>
                </a:solidFill>
                <a:latin typeface="Poppins"/>
                <a:ea typeface="Calibri"/>
                <a:cs typeface="Calibri"/>
              </a:rPr>
              <a:t>refactored code</a:t>
            </a:r>
            <a:r>
              <a:rPr lang="en-US" sz="2000" dirty="0">
                <a:solidFill>
                  <a:srgbClr val="595959"/>
                </a:solidFill>
                <a:latin typeface="Poppins"/>
                <a:ea typeface="Calibri"/>
                <a:cs typeface="Calibri"/>
              </a:rPr>
              <a:t>.</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or strengthen tests for this module.</a:t>
            </a:r>
          </a:p>
          <a:p>
            <a:pPr marL="0" lvl="3">
              <a:lnSpc>
                <a:spcPct val="100000"/>
              </a:lnSpc>
              <a:spcBef>
                <a:spcPts val="0"/>
              </a:spcBef>
            </a:pPr>
            <a:r>
              <a:rPr lang="en-US" sz="2000" dirty="0">
                <a:solidFill>
                  <a:srgbClr val="595959"/>
                </a:solidFill>
                <a:latin typeface="Poppins"/>
                <a:ea typeface="Calibri"/>
                <a:cs typeface="Calibri"/>
              </a:rPr>
              <a:t>Run tests &amp; validate behavior hasn’t changed.</a:t>
            </a:r>
          </a:p>
          <a:p>
            <a:pPr lvl="3">
              <a:lnSpc>
                <a:spcPct val="100000"/>
              </a:lnSpc>
              <a:spcBef>
                <a:spcPts val="0"/>
              </a:spcBef>
            </a:pPr>
            <a:endParaRPr lang="en-US" sz="2000" dirty="0">
              <a:solidFill>
                <a:srgbClr val="595959"/>
              </a:solidFill>
              <a:latin typeface="Poppins"/>
              <a:ea typeface="Calibri"/>
              <a:cs typeface="Calibri"/>
            </a:endParaRPr>
          </a:p>
          <a:p>
            <a:pPr>
              <a:lnSpc>
                <a:spcPct val="100000"/>
              </a:lnSpc>
              <a:spcBef>
                <a:spcPts val="0"/>
              </a:spcBef>
            </a:pPr>
            <a:r>
              <a:rPr lang="en-US" sz="2000" b="1" dirty="0">
                <a:solidFill>
                  <a:srgbClr val="595959"/>
                </a:solidFill>
                <a:latin typeface="Poppins"/>
                <a:ea typeface="Calibri"/>
                <a:cs typeface="Calibri"/>
              </a:rPr>
              <a:t>Stretch goal (if fast):</a:t>
            </a:r>
            <a:endParaRPr lang="en-US" sz="2000" dirty="0">
              <a:solidFill>
                <a:srgbClr val="595959"/>
              </a:solidFill>
              <a:latin typeface="Poppins"/>
              <a:ea typeface="Calibri"/>
              <a:cs typeface="Calibri"/>
            </a:endParaRPr>
          </a:p>
          <a:p>
            <a:pPr marL="285750" lvl="1" indent="-285750">
              <a:lnSpc>
                <a:spcPct val="100000"/>
              </a:lnSpc>
              <a:spcBef>
                <a:spcPts val="0"/>
              </a:spcBef>
              <a:buFont typeface="Courier New"/>
              <a:buChar char="o"/>
            </a:pPr>
            <a:r>
              <a:rPr lang="en-US" sz="2000" dirty="0">
                <a:solidFill>
                  <a:srgbClr val="595959"/>
                </a:solidFill>
                <a:latin typeface="Poppins"/>
                <a:ea typeface="Calibri"/>
                <a:cs typeface="Calibri"/>
              </a:rPr>
              <a:t>Ask agent for </a:t>
            </a:r>
            <a:r>
              <a:rPr lang="en-US" sz="2000" b="1" dirty="0">
                <a:solidFill>
                  <a:srgbClr val="595959"/>
                </a:solidFill>
                <a:latin typeface="Poppins"/>
                <a:ea typeface="Calibri"/>
                <a:cs typeface="Calibri"/>
              </a:rPr>
              <a:t>alternate design</a:t>
            </a:r>
            <a:r>
              <a:rPr lang="en-US" sz="2000" dirty="0">
                <a:solidFill>
                  <a:srgbClr val="595959"/>
                </a:solidFill>
                <a:latin typeface="Poppins"/>
                <a:ea typeface="Calibri"/>
                <a:cs typeface="Calibri"/>
              </a:rPr>
              <a:t> (e.g., extract hook, split components, introduce small abstraction).</a:t>
            </a:r>
          </a:p>
          <a:p>
            <a:endParaRPr lang="en-US" sz="2000" dirty="0">
              <a:solidFill>
                <a:srgbClr val="595959"/>
              </a:solidFill>
              <a:latin typeface="Poppins"/>
            </a:endParaRPr>
          </a:p>
        </p:txBody>
      </p:sp>
      <p:sp>
        <p:nvSpPr>
          <p:cNvPr id="4" name="Text Placeholder 3">
            <a:extLst>
              <a:ext uri="{FF2B5EF4-FFF2-40B4-BE49-F238E27FC236}">
                <a16:creationId xmlns:a16="http://schemas.microsoft.com/office/drawing/2014/main" id="{A39545A6-EB95-1E17-9556-089B9BF6B997}"/>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#2</a:t>
            </a:r>
            <a:endParaRPr lang="en-US"/>
          </a:p>
        </p:txBody>
      </p:sp>
    </p:spTree>
    <p:extLst>
      <p:ext uri="{BB962C8B-B14F-4D97-AF65-F5344CB8AC3E}">
        <p14:creationId xmlns:p14="http://schemas.microsoft.com/office/powerpoint/2010/main" val="4120114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F980-62AD-2358-6E08-70A56CD7A70B}"/>
              </a:ext>
            </a:extLst>
          </p:cNvPr>
          <p:cNvSpPr>
            <a:spLocks noGrp="1"/>
          </p:cNvSpPr>
          <p:nvPr>
            <p:ph type="title"/>
          </p:nvPr>
        </p:nvSpPr>
        <p:spPr/>
        <p:txBody>
          <a:bodyPr/>
          <a:lstStyle/>
          <a:p>
            <a:r>
              <a:rPr lang="en-US"/>
              <a:t>MCP</a:t>
            </a:r>
          </a:p>
        </p:txBody>
      </p:sp>
      <p:sp>
        <p:nvSpPr>
          <p:cNvPr id="3" name="Content Placeholder 2">
            <a:extLst>
              <a:ext uri="{FF2B5EF4-FFF2-40B4-BE49-F238E27FC236}">
                <a16:creationId xmlns:a16="http://schemas.microsoft.com/office/drawing/2014/main" id="{6F7717E3-C23D-76C1-ED4D-62F4F23CF3E5}"/>
              </a:ext>
            </a:extLst>
          </p:cNvPr>
          <p:cNvSpPr>
            <a:spLocks noGrp="1"/>
          </p:cNvSpPr>
          <p:nvPr>
            <p:ph sz="quarter" idx="10"/>
          </p:nvPr>
        </p:nvSpPr>
        <p:spPr/>
        <p:txBody>
          <a:bodyPr vert="horz" lIns="91440" tIns="45720" rIns="91440" bIns="45720" rtlCol="0" anchor="t">
            <a:normAutofit/>
          </a:bodyPr>
          <a:lstStyle/>
          <a:p>
            <a:r>
              <a:rPr lang="en-US" sz="2400" b="1" dirty="0">
                <a:solidFill>
                  <a:srgbClr val="595959"/>
                </a:solidFill>
                <a:latin typeface="Poppins"/>
                <a:cs typeface="Poppins"/>
              </a:rPr>
              <a:t>Model Context Protocol (MCP)</a:t>
            </a:r>
            <a:r>
              <a:rPr lang="en-US" sz="2400">
                <a:solidFill>
                  <a:srgbClr val="595959"/>
                </a:solidFill>
                <a:latin typeface="Poppins"/>
                <a:cs typeface="Poppins"/>
              </a:rPr>
              <a:t> lets the agent talk to tools, APIs, and data sources in standardized way.</a:t>
            </a:r>
          </a:p>
          <a:p>
            <a:r>
              <a:rPr lang="en-US" sz="2400" dirty="0">
                <a:solidFill>
                  <a:srgbClr val="595959"/>
                </a:solidFill>
                <a:latin typeface="Poppins"/>
                <a:cs typeface="Poppins"/>
              </a:rPr>
              <a:t>MCP turns Windsurf AI from “smart autocomplete” into a </a:t>
            </a:r>
            <a:r>
              <a:rPr lang="en-US" sz="2400" b="1">
                <a:solidFill>
                  <a:srgbClr val="595959"/>
                </a:solidFill>
                <a:latin typeface="Poppins"/>
                <a:cs typeface="Poppins"/>
              </a:rPr>
              <a:t>tool-using teammate.</a:t>
            </a:r>
            <a:endParaRPr lang="en-US" sz="2400">
              <a:solidFill>
                <a:srgbClr val="595959"/>
              </a:solidFill>
              <a:latin typeface="Poppins"/>
              <a:cs typeface="Poppins"/>
            </a:endParaRPr>
          </a:p>
          <a:p>
            <a:r>
              <a:rPr lang="en-US" sz="2400">
                <a:solidFill>
                  <a:srgbClr val="595959"/>
                </a:solidFill>
                <a:latin typeface="Poppins"/>
                <a:cs typeface="Khula"/>
              </a:rPr>
              <a:t>Why MCP matters for agentic dev</a:t>
            </a:r>
            <a:endParaRPr lang="en-US" sz="2400">
              <a:latin typeface="Poppins"/>
            </a:endParaRPr>
          </a:p>
          <a:p>
            <a:pPr marL="285750" indent="-285750">
              <a:buFont typeface="Arial"/>
              <a:buChar char="•"/>
            </a:pPr>
            <a:r>
              <a:rPr lang="en-US" sz="2400" b="1">
                <a:solidFill>
                  <a:srgbClr val="595959"/>
                </a:solidFill>
                <a:latin typeface="Poppins"/>
                <a:cs typeface="Khula"/>
              </a:rPr>
              <a:t>Richer context</a:t>
            </a:r>
            <a:r>
              <a:rPr lang="en-US" sz="2400">
                <a:solidFill>
                  <a:srgbClr val="595959"/>
                </a:solidFill>
                <a:latin typeface="Poppins"/>
                <a:cs typeface="Khula"/>
              </a:rPr>
              <a:t> than just code</a:t>
            </a:r>
            <a:endParaRPr lang="en-US" sz="2400">
              <a:latin typeface="Poppins"/>
            </a:endParaRPr>
          </a:p>
          <a:p>
            <a:pPr marL="285750" indent="-285750">
              <a:buFont typeface="Arial"/>
              <a:buChar char="•"/>
            </a:pPr>
            <a:r>
              <a:rPr lang="en-US" sz="2400">
                <a:solidFill>
                  <a:srgbClr val="595959"/>
                </a:solidFill>
                <a:latin typeface="Poppins"/>
                <a:cs typeface="Khula"/>
              </a:rPr>
              <a:t>Repeatable workflows as </a:t>
            </a:r>
            <a:r>
              <a:rPr lang="en-US" sz="2400" b="1">
                <a:solidFill>
                  <a:srgbClr val="595959"/>
                </a:solidFill>
                <a:latin typeface="Poppins"/>
                <a:cs typeface="Khula"/>
              </a:rPr>
              <a:t>tools</a:t>
            </a:r>
            <a:endParaRPr lang="en-US" sz="2400" b="1">
              <a:latin typeface="Poppins"/>
            </a:endParaRPr>
          </a:p>
          <a:p>
            <a:pPr marL="285750" indent="-285750">
              <a:buFont typeface="Arial"/>
              <a:buChar char="•"/>
            </a:pPr>
            <a:r>
              <a:rPr lang="en-US" sz="2400" b="1">
                <a:solidFill>
                  <a:srgbClr val="595959"/>
                </a:solidFill>
                <a:latin typeface="Poppins"/>
                <a:cs typeface="Khula"/>
              </a:rPr>
              <a:t>Safer</a:t>
            </a:r>
            <a:r>
              <a:rPr lang="en-US" sz="2400">
                <a:solidFill>
                  <a:srgbClr val="595959"/>
                </a:solidFill>
                <a:latin typeface="Poppins"/>
                <a:cs typeface="Khula"/>
              </a:rPr>
              <a:t>, more controlled automation</a:t>
            </a:r>
            <a:endParaRPr lang="en-US" sz="2400">
              <a:latin typeface="Poppins"/>
            </a:endParaRPr>
          </a:p>
          <a:p>
            <a:pPr marL="285750" indent="-285750">
              <a:buFont typeface="Arial"/>
              <a:buChar char="•"/>
            </a:pPr>
            <a:r>
              <a:rPr lang="en-US" sz="2400" b="1">
                <a:solidFill>
                  <a:srgbClr val="595959"/>
                </a:solidFill>
                <a:latin typeface="Poppins"/>
                <a:cs typeface="Khula"/>
              </a:rPr>
              <a:t>Consistent behavior</a:t>
            </a:r>
            <a:r>
              <a:rPr lang="en-US" sz="2400">
                <a:solidFill>
                  <a:srgbClr val="595959"/>
                </a:solidFill>
                <a:latin typeface="Poppins"/>
                <a:cs typeface="Khula"/>
              </a:rPr>
              <a:t> across projects</a:t>
            </a:r>
            <a:endParaRPr lang="en-US" sz="2400">
              <a:latin typeface="Poppins"/>
            </a:endParaRPr>
          </a:p>
          <a:p>
            <a:endParaRPr lang="en-US" sz="2400" b="1"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A40AAF8-8300-B160-4408-20DD7D7E7B51}"/>
              </a:ext>
            </a:extLst>
          </p:cNvPr>
          <p:cNvSpPr>
            <a:spLocks noGrp="1"/>
          </p:cNvSpPr>
          <p:nvPr>
            <p:ph type="body" sz="quarter" idx="11"/>
          </p:nvPr>
        </p:nvSpPr>
        <p:spPr/>
        <p:txBody>
          <a:bodyPr/>
          <a:lstStyle/>
          <a:p>
            <a:r>
              <a:rPr lang="en-US"/>
              <a:t>Extending </a:t>
            </a:r>
            <a:r>
              <a:rPr lang="en-US" err="1"/>
              <a:t>Windsurf’s</a:t>
            </a:r>
            <a:r>
              <a:rPr lang="en-US"/>
              <a:t> Capabilities</a:t>
            </a:r>
          </a:p>
        </p:txBody>
      </p:sp>
    </p:spTree>
    <p:extLst>
      <p:ext uri="{BB962C8B-B14F-4D97-AF65-F5344CB8AC3E}">
        <p14:creationId xmlns:p14="http://schemas.microsoft.com/office/powerpoint/2010/main" val="1224827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24F0-5BBC-C059-B461-BDBA138DE472}"/>
              </a:ext>
            </a:extLst>
          </p:cNvPr>
          <p:cNvSpPr>
            <a:spLocks noGrp="1"/>
          </p:cNvSpPr>
          <p:nvPr>
            <p:ph type="title"/>
          </p:nvPr>
        </p:nvSpPr>
        <p:spPr/>
        <p:txBody>
          <a:bodyPr/>
          <a:lstStyle/>
          <a:p>
            <a:r>
              <a:rPr lang="en-US">
                <a:latin typeface="Poppins"/>
                <a:cs typeface="Poppins"/>
              </a:rPr>
              <a:t>Git &amp; PR Flow with Agent Assistance</a:t>
            </a:r>
            <a:endParaRPr lang="en-US"/>
          </a:p>
        </p:txBody>
      </p:sp>
      <p:sp>
        <p:nvSpPr>
          <p:cNvPr id="3" name="Content Placeholder 2">
            <a:extLst>
              <a:ext uri="{FF2B5EF4-FFF2-40B4-BE49-F238E27FC236}">
                <a16:creationId xmlns:a16="http://schemas.microsoft.com/office/drawing/2014/main" id="{B32487D0-483B-FE08-58DC-EEB7E0D02156}"/>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Use agent to summarize </a:t>
            </a:r>
            <a:r>
              <a:rPr lang="en-US" sz="2400" b="1">
                <a:solidFill>
                  <a:srgbClr val="595959"/>
                </a:solidFill>
                <a:latin typeface="Poppins"/>
                <a:cs typeface="Poppins"/>
              </a:rPr>
              <a:t>“what changed and why”</a:t>
            </a:r>
            <a:r>
              <a:rPr lang="en-US" sz="2400">
                <a:solidFill>
                  <a:srgbClr val="595959"/>
                </a:solidFill>
                <a:latin typeface="Poppins"/>
                <a:cs typeface="Poppins"/>
              </a:rPr>
              <a:t> from their working tree.</a:t>
            </a:r>
          </a:p>
          <a:p>
            <a:r>
              <a:rPr lang="en-US" sz="2400">
                <a:solidFill>
                  <a:srgbClr val="595959"/>
                </a:solidFill>
                <a:latin typeface="Poppins"/>
                <a:cs typeface="Poppins"/>
              </a:rPr>
              <a:t>Have the agent draft:</a:t>
            </a:r>
          </a:p>
          <a:p>
            <a:pPr marL="285750" indent="-285750">
              <a:buFont typeface="Arial"/>
              <a:buChar char="•"/>
            </a:pPr>
            <a:r>
              <a:rPr lang="en-US" sz="2400">
                <a:solidFill>
                  <a:srgbClr val="595959"/>
                </a:solidFill>
                <a:latin typeface="Poppins"/>
                <a:cs typeface="Poppins"/>
              </a:rPr>
              <a:t>A clear </a:t>
            </a:r>
            <a:r>
              <a:rPr lang="en-US" sz="2400" b="1">
                <a:solidFill>
                  <a:srgbClr val="595959"/>
                </a:solidFill>
                <a:latin typeface="Poppins"/>
                <a:cs typeface="Poppins"/>
              </a:rPr>
              <a:t>commit message</a:t>
            </a:r>
            <a:r>
              <a:rPr lang="en-US" sz="2400">
                <a:solidFill>
                  <a:srgbClr val="595959"/>
                </a:solidFill>
                <a:latin typeface="Poppins"/>
                <a:cs typeface="Poppins"/>
              </a:rPr>
              <a:t>.</a:t>
            </a:r>
          </a:p>
          <a:p>
            <a:pPr marL="285750" indent="-285750">
              <a:buFont typeface="Arial"/>
              <a:buChar char="•"/>
            </a:pPr>
            <a:r>
              <a:rPr lang="en-US" sz="2400">
                <a:solidFill>
                  <a:srgbClr val="595959"/>
                </a:solidFill>
                <a:latin typeface="Poppins"/>
                <a:cs typeface="Poppins"/>
              </a:rPr>
              <a:t>A </a:t>
            </a:r>
            <a:r>
              <a:rPr lang="en-US" sz="2400" b="1">
                <a:solidFill>
                  <a:srgbClr val="595959"/>
                </a:solidFill>
                <a:latin typeface="Poppins"/>
                <a:cs typeface="Poppins"/>
              </a:rPr>
              <a:t>PR title and description</a:t>
            </a:r>
            <a:r>
              <a:rPr lang="en-US" sz="2400">
                <a:solidFill>
                  <a:srgbClr val="595959"/>
                </a:solidFill>
                <a:latin typeface="Poppins"/>
                <a:cs typeface="Poppins"/>
              </a:rPr>
              <a:t>, including which user story and acceptance criteria are satisfied.</a:t>
            </a:r>
          </a:p>
          <a:p>
            <a:endParaRPr lang="en-US" sz="2400">
              <a:solidFill>
                <a:srgbClr val="595959"/>
              </a:solidFill>
              <a:latin typeface="Poppins"/>
              <a:cs typeface="Poppins"/>
            </a:endParaRPr>
          </a:p>
        </p:txBody>
      </p:sp>
      <p:sp>
        <p:nvSpPr>
          <p:cNvPr id="4" name="Text Placeholder 3">
            <a:extLst>
              <a:ext uri="{FF2B5EF4-FFF2-40B4-BE49-F238E27FC236}">
                <a16:creationId xmlns:a16="http://schemas.microsoft.com/office/drawing/2014/main" id="{60DD8FEB-35DC-E3FE-27B2-DFCA61EDF35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#3</a:t>
            </a:r>
            <a:endParaRPr lang="en-US"/>
          </a:p>
        </p:txBody>
      </p:sp>
    </p:spTree>
    <p:extLst>
      <p:ext uri="{BB962C8B-B14F-4D97-AF65-F5344CB8AC3E}">
        <p14:creationId xmlns:p14="http://schemas.microsoft.com/office/powerpoint/2010/main" val="154845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0651-F05E-2D61-6B0C-56BBAFEE1983}"/>
              </a:ext>
            </a:extLst>
          </p:cNvPr>
          <p:cNvSpPr>
            <a:spLocks noGrp="1"/>
          </p:cNvSpPr>
          <p:nvPr>
            <p:ph type="title"/>
          </p:nvPr>
        </p:nvSpPr>
        <p:spPr/>
        <p:txBody>
          <a:bodyPr/>
          <a:lstStyle/>
          <a:p>
            <a:r>
              <a:rPr lang="en-US">
                <a:latin typeface="Poppins"/>
                <a:cs typeface="Poppins"/>
              </a:rPr>
              <a:t>Agent Assisted PR/Code Review</a:t>
            </a:r>
            <a:endParaRPr lang="en-US"/>
          </a:p>
        </p:txBody>
      </p:sp>
      <p:sp>
        <p:nvSpPr>
          <p:cNvPr id="3" name="Content Placeholder 2">
            <a:extLst>
              <a:ext uri="{FF2B5EF4-FFF2-40B4-BE49-F238E27FC236}">
                <a16:creationId xmlns:a16="http://schemas.microsoft.com/office/drawing/2014/main" id="{EFEF816E-D906-F3BE-8D99-B248F8139992}"/>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Perform a PR/Code review with agent </a:t>
            </a:r>
            <a:r>
              <a:rPr lang="en-US" sz="2400" b="1">
                <a:solidFill>
                  <a:srgbClr val="595959"/>
                </a:solidFill>
                <a:latin typeface="Poppins"/>
                <a:cs typeface="Poppins"/>
              </a:rPr>
              <a:t>assisting</a:t>
            </a:r>
            <a:r>
              <a:rPr lang="en-US" sz="2400">
                <a:solidFill>
                  <a:srgbClr val="595959"/>
                </a:solidFill>
                <a:latin typeface="Poppins"/>
                <a:cs typeface="Poppins"/>
              </a:rPr>
              <a:t>.  </a:t>
            </a:r>
            <a:endParaRPr lang="en-US" sz="2400" dirty="0">
              <a:solidFill>
                <a:srgbClr val="000000"/>
              </a:solidFill>
              <a:latin typeface="Poppins"/>
              <a:cs typeface="Poppins"/>
            </a:endParaRPr>
          </a:p>
          <a:p>
            <a:r>
              <a:rPr lang="en-US" sz="2400">
                <a:solidFill>
                  <a:srgbClr val="595959"/>
                </a:solidFill>
                <a:latin typeface="Poppins"/>
                <a:cs typeface="Poppins"/>
              </a:rPr>
              <a:t>Have the agent:</a:t>
            </a:r>
            <a:endParaRPr lang="en-US" sz="2400">
              <a:solidFill>
                <a:srgbClr val="000000"/>
              </a:solidFill>
              <a:latin typeface="Poppins"/>
              <a:cs typeface="Poppins"/>
            </a:endParaRPr>
          </a:p>
          <a:p>
            <a:pPr marL="285750" indent="-285750">
              <a:buFont typeface="Arial,Sans-Serif"/>
              <a:buChar char="•"/>
            </a:pPr>
            <a:r>
              <a:rPr lang="en-US" sz="2400" b="1">
                <a:solidFill>
                  <a:srgbClr val="595959"/>
                </a:solidFill>
                <a:latin typeface="Poppins"/>
                <a:cs typeface="Poppins"/>
              </a:rPr>
              <a:t>Summarize </a:t>
            </a:r>
            <a:r>
              <a:rPr lang="en-US" sz="2400">
                <a:solidFill>
                  <a:srgbClr val="595959"/>
                </a:solidFill>
                <a:latin typeface="Poppins"/>
                <a:cs typeface="Poppins"/>
              </a:rPr>
              <a:t>the </a:t>
            </a:r>
            <a:r>
              <a:rPr lang="en-US" sz="2400" dirty="0">
                <a:solidFill>
                  <a:srgbClr val="595959"/>
                </a:solidFill>
                <a:latin typeface="Poppins"/>
                <a:cs typeface="Poppins"/>
              </a:rPr>
              <a:t>PR</a:t>
            </a:r>
            <a:endParaRPr lang="en-US" sz="2400" dirty="0">
              <a:solidFill>
                <a:srgbClr val="000000"/>
              </a:solidFill>
              <a:latin typeface="Poppins"/>
              <a:cs typeface="Poppins"/>
            </a:endParaRPr>
          </a:p>
          <a:p>
            <a:pPr marL="285750" indent="-285750">
              <a:buFont typeface="Arial,Sans-Serif"/>
              <a:buChar char="•"/>
            </a:pPr>
            <a:r>
              <a:rPr lang="en-US" sz="2400">
                <a:solidFill>
                  <a:srgbClr val="595959"/>
                </a:solidFill>
                <a:latin typeface="Poppins"/>
                <a:cs typeface="Poppins"/>
              </a:rPr>
              <a:t>Propose </a:t>
            </a:r>
            <a:r>
              <a:rPr lang="en-US" sz="2400" b="1">
                <a:solidFill>
                  <a:srgbClr val="595959"/>
                </a:solidFill>
                <a:latin typeface="Poppins"/>
                <a:cs typeface="Poppins"/>
              </a:rPr>
              <a:t>issues </a:t>
            </a:r>
            <a:r>
              <a:rPr lang="en-US" sz="2400">
                <a:solidFill>
                  <a:srgbClr val="595959"/>
                </a:solidFill>
                <a:latin typeface="Poppins"/>
                <a:cs typeface="Poppins"/>
              </a:rPr>
              <a:t>and </a:t>
            </a:r>
            <a:r>
              <a:rPr lang="en-US" sz="2400" b="1">
                <a:solidFill>
                  <a:srgbClr val="595959"/>
                </a:solidFill>
                <a:latin typeface="Poppins"/>
                <a:cs typeface="Poppins"/>
              </a:rPr>
              <a:t>suggestions</a:t>
            </a:r>
            <a:endParaRPr lang="en-US" sz="2400" b="1"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Draft review comments</a:t>
            </a:r>
            <a:endParaRPr lang="en-US" sz="2400"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(Optional) Apply one improvment</a:t>
            </a:r>
            <a:endParaRPr lang="en-US" sz="2400" dirty="0">
              <a:solidFill>
                <a:srgbClr val="595959"/>
              </a:solidFill>
              <a:latin typeface="Poppins"/>
              <a:cs typeface="Poppins"/>
            </a:endParaRPr>
          </a:p>
          <a:p>
            <a:pPr marL="285750" indent="-285750">
              <a:buFont typeface="Arial,Sans-Serif"/>
              <a:buChar char="•"/>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40DE5EB6-4ACB-04E7-1A93-04F5ED366CC5}"/>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#4</a:t>
            </a:r>
            <a:endParaRPr lang="en-US"/>
          </a:p>
        </p:txBody>
      </p:sp>
    </p:spTree>
    <p:extLst>
      <p:ext uri="{BB962C8B-B14F-4D97-AF65-F5344CB8AC3E}">
        <p14:creationId xmlns:p14="http://schemas.microsoft.com/office/powerpoint/2010/main" val="3339958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0F36F-0682-4D39-F0CB-2C9848C1FD2B}"/>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BDBFADEF-6964-42AA-ED3F-25FA51238D30}"/>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We can use AI Agents to help throughout development lifecycle.</a:t>
            </a:r>
          </a:p>
          <a:p>
            <a:r>
              <a:rPr lang="en-US" sz="2400">
                <a:solidFill>
                  <a:srgbClr val="595959"/>
                </a:solidFill>
                <a:latin typeface="Poppins"/>
                <a:cs typeface="Poppins"/>
              </a:rPr>
              <a:t>Where did the agent help you the most?</a:t>
            </a:r>
            <a:endParaRPr lang="en-US"/>
          </a:p>
          <a:p>
            <a:pPr lvl="1"/>
            <a:r>
              <a:rPr lang="en-US" sz="2400">
                <a:solidFill>
                  <a:srgbClr val="595959"/>
                </a:solidFill>
                <a:latin typeface="Poppins"/>
                <a:cs typeface="Poppins"/>
              </a:rPr>
              <a:t>Planning? Coding? Tests? Refactoring? PR descriptions?</a:t>
            </a:r>
            <a:endParaRPr lang="en-US"/>
          </a:p>
          <a:p>
            <a:r>
              <a:rPr lang="en-US" sz="2400">
                <a:solidFill>
                  <a:srgbClr val="595959"/>
                </a:solidFill>
                <a:latin typeface="Poppins"/>
                <a:cs typeface="Poppins"/>
              </a:rPr>
              <a:t>Where did you need to override or correct the agent?</a:t>
            </a:r>
            <a:endParaRPr lang="en-US"/>
          </a:p>
          <a:p>
            <a:endParaRPr lang="en-US" sz="2400" dirty="0">
              <a:solidFill>
                <a:srgbClr val="595959"/>
              </a:solidFill>
              <a:latin typeface="Poppins"/>
              <a:cs typeface="Poppins"/>
            </a:endParaRPr>
          </a:p>
          <a:p>
            <a:r>
              <a:rPr lang="en-US" sz="2400">
                <a:solidFill>
                  <a:srgbClr val="595959"/>
                </a:solidFill>
                <a:latin typeface="Poppins"/>
                <a:cs typeface="Poppins"/>
              </a:rPr>
              <a:t>What will you try differently in your normal dev workflow tomorrow?</a:t>
            </a:r>
            <a:endParaRPr lang="en-US" sz="2400" dirty="0">
              <a:solidFill>
                <a:srgbClr val="595959"/>
              </a:solidFill>
              <a:latin typeface="Poppins"/>
              <a:cs typeface="Poppins"/>
            </a:endParaRPr>
          </a:p>
          <a:p>
            <a:endParaRPr lang="en-US" sz="2400"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8EB189A-C583-0904-DC20-9BD1D86D8FC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1513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B181-E541-23B9-4B2F-21E1903EFDC1}"/>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88D79E45-CFC2-55D0-E814-AAE15E9ED660}"/>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25842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A11E-4BE1-4A8D-864D-EB45424EE624}"/>
              </a:ext>
            </a:extLst>
          </p:cNvPr>
          <p:cNvSpPr>
            <a:spLocks noGrp="1"/>
          </p:cNvSpPr>
          <p:nvPr>
            <p:ph type="title"/>
          </p:nvPr>
        </p:nvSpPr>
        <p:spPr>
          <a:xfrm>
            <a:off x="468313" y="500352"/>
            <a:ext cx="11205668" cy="667808"/>
          </a:xfrm>
        </p:spPr>
        <p:txBody>
          <a:bodyPr>
            <a:normAutofit/>
          </a:bodyPr>
          <a:lstStyle/>
          <a:p>
            <a:r>
              <a:rPr lang="en-US" sz="2700"/>
              <a:t>Ground Rules </a:t>
            </a:r>
          </a:p>
        </p:txBody>
      </p:sp>
      <p:sp>
        <p:nvSpPr>
          <p:cNvPr id="3" name="Content Placeholder 2">
            <a:extLst>
              <a:ext uri="{FF2B5EF4-FFF2-40B4-BE49-F238E27FC236}">
                <a16:creationId xmlns:a16="http://schemas.microsoft.com/office/drawing/2014/main" id="{74F8FA87-186D-4F24-94C0-99F1FF14EC62}"/>
              </a:ext>
            </a:extLst>
          </p:cNvPr>
          <p:cNvSpPr>
            <a:spLocks noGrp="1"/>
          </p:cNvSpPr>
          <p:nvPr>
            <p:ph sz="quarter" idx="10"/>
          </p:nvPr>
        </p:nvSpPr>
        <p:spPr>
          <a:xfrm>
            <a:off x="1235676" y="2347958"/>
            <a:ext cx="5881064" cy="2273293"/>
          </a:xfrm>
        </p:spPr>
        <p:txBody>
          <a:bodyPr>
            <a:normAutofit/>
          </a:bodyPr>
          <a:lstStyle/>
          <a:p>
            <a:pPr marL="38587" indent="0">
              <a:buNone/>
            </a:pPr>
            <a:r>
              <a:rPr lang="en-US" sz="2400" dirty="0">
                <a:solidFill>
                  <a:srgbClr val="005596"/>
                </a:solidFill>
                <a:latin typeface="Poppins" pitchFamily="2" charset="77"/>
                <a:cs typeface="Poppins" pitchFamily="2" charset="77"/>
              </a:rPr>
              <a:t>Turn on your video and your mics</a:t>
            </a:r>
          </a:p>
          <a:p>
            <a:pPr marL="38587" indent="0">
              <a:buNone/>
            </a:pPr>
            <a:endParaRPr lang="en-US" sz="2400" dirty="0">
              <a:solidFill>
                <a:schemeClr val="tx1">
                  <a:lumMod val="65000"/>
                  <a:lumOff val="35000"/>
                </a:schemeClr>
              </a:solidFill>
              <a:latin typeface="Poppins" pitchFamily="2" charset="77"/>
              <a:cs typeface="Poppins" pitchFamily="2" charset="77"/>
            </a:endParaRPr>
          </a:p>
          <a:p>
            <a:pPr marL="38587" indent="0">
              <a:buNone/>
            </a:pPr>
            <a:endParaRPr lang="en-US" sz="2400" dirty="0">
              <a:solidFill>
                <a:srgbClr val="005596"/>
              </a:solidFill>
              <a:latin typeface="Poppins" pitchFamily="2" charset="77"/>
              <a:cs typeface="Poppins" pitchFamily="2" charset="77"/>
            </a:endParaRPr>
          </a:p>
          <a:p>
            <a:pPr marL="38587" indent="0">
              <a:buNone/>
            </a:pPr>
            <a:r>
              <a:rPr lang="en-US" sz="2400" dirty="0">
                <a:solidFill>
                  <a:srgbClr val="005596"/>
                </a:solidFill>
                <a:latin typeface="Poppins" pitchFamily="2" charset="77"/>
                <a:cs typeface="Poppins" pitchFamily="2" charset="77"/>
              </a:rPr>
              <a:t>Jump in with your thoughts and questions</a:t>
            </a:r>
          </a:p>
        </p:txBody>
      </p:sp>
      <p:pic>
        <p:nvPicPr>
          <p:cNvPr id="11" name="Picture 10" descr="Businesspeople in a meeting">
            <a:extLst>
              <a:ext uri="{FF2B5EF4-FFF2-40B4-BE49-F238E27FC236}">
                <a16:creationId xmlns:a16="http://schemas.microsoft.com/office/drawing/2014/main" id="{7ACAAA0F-E39F-48EF-AC3C-FC3679D69B36}"/>
              </a:ext>
            </a:extLst>
          </p:cNvPr>
          <p:cNvPicPr>
            <a:picLocks noChangeAspect="1"/>
          </p:cNvPicPr>
          <p:nvPr/>
        </p:nvPicPr>
        <p:blipFill>
          <a:blip r:embed="rId3"/>
          <a:srcRect l="26723" r="20071"/>
          <a:stretch/>
        </p:blipFill>
        <p:spPr>
          <a:xfrm>
            <a:off x="7116740" y="0"/>
            <a:ext cx="5075260" cy="6357648"/>
          </a:xfrm>
          <a:prstGeom prst="rect">
            <a:avLst/>
          </a:prstGeom>
        </p:spPr>
      </p:pic>
      <p:pic>
        <p:nvPicPr>
          <p:cNvPr id="5" name="Picture 4">
            <a:extLst>
              <a:ext uri="{FF2B5EF4-FFF2-40B4-BE49-F238E27FC236}">
                <a16:creationId xmlns:a16="http://schemas.microsoft.com/office/drawing/2014/main" id="{351F5596-5F22-D7DD-1FB0-7698A4FADEE8}"/>
              </a:ext>
            </a:extLst>
          </p:cNvPr>
          <p:cNvPicPr>
            <a:picLocks noChangeAspect="1"/>
          </p:cNvPicPr>
          <p:nvPr/>
        </p:nvPicPr>
        <p:blipFill>
          <a:blip r:embed="rId4">
            <a:duotone>
              <a:schemeClr val="accent1">
                <a:shade val="45000"/>
                <a:satMod val="135000"/>
              </a:schemeClr>
              <a:prstClr val="white"/>
            </a:duotone>
          </a:blip>
          <a:srcRect l="14325" r="12007" b="17892"/>
          <a:stretch/>
        </p:blipFill>
        <p:spPr>
          <a:xfrm>
            <a:off x="511037" y="2249105"/>
            <a:ext cx="599162" cy="667808"/>
          </a:xfrm>
          <a:prstGeom prst="rect">
            <a:avLst/>
          </a:prstGeom>
        </p:spPr>
      </p:pic>
      <p:pic>
        <p:nvPicPr>
          <p:cNvPr id="6" name="Picture 5">
            <a:extLst>
              <a:ext uri="{FF2B5EF4-FFF2-40B4-BE49-F238E27FC236}">
                <a16:creationId xmlns:a16="http://schemas.microsoft.com/office/drawing/2014/main" id="{66DCFD55-FF4E-7113-7E28-8DAC3ECE7E0B}"/>
              </a:ext>
            </a:extLst>
          </p:cNvPr>
          <p:cNvPicPr>
            <a:picLocks noChangeAspect="1"/>
          </p:cNvPicPr>
          <p:nvPr/>
        </p:nvPicPr>
        <p:blipFill>
          <a:blip r:embed="rId5">
            <a:duotone>
              <a:schemeClr val="accent1">
                <a:shade val="45000"/>
                <a:satMod val="135000"/>
              </a:schemeClr>
              <a:prstClr val="white"/>
            </a:duotone>
          </a:blip>
          <a:srcRect l="14325" t="10395" r="15343" b="24008"/>
          <a:stretch/>
        </p:blipFill>
        <p:spPr>
          <a:xfrm>
            <a:off x="394199" y="3762183"/>
            <a:ext cx="716000" cy="667809"/>
          </a:xfrm>
          <a:prstGeom prst="rect">
            <a:avLst/>
          </a:prstGeom>
        </p:spPr>
      </p:pic>
    </p:spTree>
    <p:extLst>
      <p:ext uri="{BB962C8B-B14F-4D97-AF65-F5344CB8AC3E}">
        <p14:creationId xmlns:p14="http://schemas.microsoft.com/office/powerpoint/2010/main" val="304492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C3C5-57ED-5921-C04B-6F41734A37F0}"/>
              </a:ext>
            </a:extLst>
          </p:cNvPr>
          <p:cNvSpPr>
            <a:spLocks noGrp="1"/>
          </p:cNvSpPr>
          <p:nvPr>
            <p:ph type="title"/>
          </p:nvPr>
        </p:nvSpPr>
        <p:spPr/>
        <p:txBody>
          <a:bodyPr/>
          <a:lstStyle/>
          <a:p>
            <a:r>
              <a:rPr lang="en-US"/>
              <a:t>Prerequisites</a:t>
            </a:r>
          </a:p>
        </p:txBody>
      </p:sp>
      <p:sp>
        <p:nvSpPr>
          <p:cNvPr id="3" name="Content Placeholder 2">
            <a:extLst>
              <a:ext uri="{FF2B5EF4-FFF2-40B4-BE49-F238E27FC236}">
                <a16:creationId xmlns:a16="http://schemas.microsoft.com/office/drawing/2014/main" id="{5556DC39-697E-5D49-8FA0-7435A2ADC83F}"/>
              </a:ext>
            </a:extLst>
          </p:cNvPr>
          <p:cNvSpPr>
            <a:spLocks noGrp="1"/>
          </p:cNvSpPr>
          <p:nvPr>
            <p:ph sz="quarter" idx="10"/>
          </p:nvPr>
        </p:nvSpPr>
        <p:spPr/>
        <p:txBody>
          <a:bodyPr vert="horz" lIns="91440" tIns="45720" rIns="91440" bIns="45720" rtlCol="0" anchor="t">
            <a:noAutofit/>
          </a:bodyPr>
          <a:lstStyle/>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Windsurf ready to use</a:t>
            </a:r>
          </a:p>
          <a:p>
            <a:pPr marL="800100" lvl="1" indent="-342900">
              <a:buFont typeface="Courier New"/>
              <a:buChar char="o"/>
            </a:pPr>
            <a:r>
              <a:rPr lang="en-US" sz="2200" dirty="0">
                <a:solidFill>
                  <a:schemeClr val="tx1">
                    <a:lumMod val="65000"/>
                    <a:lumOff val="35000"/>
                  </a:schemeClr>
                </a:solidFill>
                <a:latin typeface="Poppins" panose="00000500000000000000" pitchFamily="2" charset="0"/>
                <a:cs typeface="Poppins" panose="00000500000000000000" pitchFamily="2" charset="0"/>
              </a:rPr>
              <a:t>Follow the instructions in the welcome email (from </a:t>
            </a:r>
            <a:r>
              <a:rPr lang="en-US" sz="2200" dirty="0">
                <a:solidFill>
                  <a:schemeClr val="tx1">
                    <a:lumMod val="65000"/>
                    <a:lumOff val="35000"/>
                  </a:schemeClr>
                </a:solidFill>
                <a:latin typeface="Poppins" panose="00000500000000000000" pitchFamily="2" charset="0"/>
                <a:cs typeface="Poppins" panose="00000500000000000000" pitchFamily="2" charset="0"/>
                <a:hlinkClick r:id="rId4">
                  <a:extLst>
                    <a:ext uri="{A12FA001-AC4F-418D-AE19-62706E023703}">
                      <ahyp:hlinkClr xmlns:ahyp="http://schemas.microsoft.com/office/drawing/2018/hyperlinkcolor" val="tx"/>
                    </a:ext>
                  </a:extLst>
                </a:hlinkClick>
              </a:rPr>
              <a:t>no-reply@windsurf.ai</a:t>
            </a:r>
            <a:r>
              <a:rPr lang="en-US" sz="2200" dirty="0">
                <a:solidFill>
                  <a:schemeClr val="tx1">
                    <a:lumMod val="65000"/>
                    <a:lumOff val="35000"/>
                  </a:schemeClr>
                </a:solidFill>
                <a:latin typeface="Poppins" panose="00000500000000000000" pitchFamily="2" charset="0"/>
                <a:cs typeface="Poppins" panose="00000500000000000000" pitchFamily="2" charset="0"/>
              </a:rPr>
              <a:t>)</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Use </a:t>
            </a:r>
            <a:r>
              <a:rPr lang="en-US" sz="2200" dirty="0" err="1">
                <a:solidFill>
                  <a:schemeClr val="tx1">
                    <a:lumMod val="65000"/>
                    <a:lumOff val="35000"/>
                  </a:schemeClr>
                </a:solidFill>
                <a:latin typeface="Poppins" panose="00000500000000000000" pitchFamily="2" charset="0"/>
                <a:cs typeface="Poppins" panose="00000500000000000000" pitchFamily="2" charset="0"/>
              </a:rPr>
              <a:t>nvm</a:t>
            </a:r>
            <a:r>
              <a:rPr lang="en-US" sz="2200" dirty="0">
                <a:solidFill>
                  <a:schemeClr val="tx1">
                    <a:lumMod val="65000"/>
                    <a:lumOff val="35000"/>
                  </a:schemeClr>
                </a:solidFill>
                <a:latin typeface="Poppins" panose="00000500000000000000" pitchFamily="2" charset="0"/>
                <a:cs typeface="Poppins" panose="00000500000000000000" pitchFamily="2" charset="0"/>
              </a:rPr>
              <a:t> to install Node (v24 or higher)</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Clone the workshop repo</a:t>
            </a:r>
          </a:p>
          <a:p>
            <a:pPr marL="800100" lvl="1"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hlinkClick r:id="rId5"/>
              </a:rPr>
              <a:t>https://github.com/improving/Intro-to-AI-for-Dev-Workshop</a:t>
            </a:r>
            <a:endParaRPr lang="en-US" sz="2200" dirty="0">
              <a:solidFill>
                <a:schemeClr val="tx1">
                  <a:lumMod val="65000"/>
                  <a:lumOff val="35000"/>
                </a:schemeClr>
              </a:solidFill>
              <a:latin typeface="Poppins" panose="00000500000000000000" pitchFamily="2" charset="0"/>
              <a:cs typeface="Poppins" panose="00000500000000000000" pitchFamily="2" charset="0"/>
            </a:endParaRPr>
          </a:p>
          <a:p>
            <a:pPr marL="342900" indent="-342900">
              <a:buFont typeface="Arial"/>
              <a:buChar char="•"/>
            </a:pPr>
            <a:r>
              <a:rPr lang="en-US" sz="2200" dirty="0" err="1">
                <a:solidFill>
                  <a:schemeClr val="tx1">
                    <a:lumMod val="65000"/>
                    <a:lumOff val="35000"/>
                  </a:schemeClr>
                </a:solidFill>
                <a:latin typeface="Consolas" panose="020B0609020204030204" pitchFamily="49" charset="0"/>
                <a:cs typeface="Poppins" panose="00000500000000000000" pitchFamily="2" charset="0"/>
              </a:rPr>
              <a:t>npm</a:t>
            </a:r>
            <a:r>
              <a:rPr lang="en-US" sz="2200" dirty="0">
                <a:solidFill>
                  <a:schemeClr val="tx1">
                    <a:lumMod val="65000"/>
                    <a:lumOff val="35000"/>
                  </a:schemeClr>
                </a:solidFill>
                <a:latin typeface="Consolas" panose="020B0609020204030204" pitchFamily="49" charset="0"/>
                <a:cs typeface="Poppins" panose="00000500000000000000" pitchFamily="2" charset="0"/>
              </a:rPr>
              <a:t> run </a:t>
            </a:r>
            <a:r>
              <a:rPr lang="en-US" sz="2200" dirty="0" err="1">
                <a:solidFill>
                  <a:schemeClr val="tx1">
                    <a:lumMod val="65000"/>
                    <a:lumOff val="35000"/>
                  </a:schemeClr>
                </a:solidFill>
                <a:latin typeface="Consolas" panose="020B0609020204030204" pitchFamily="49" charset="0"/>
                <a:cs typeface="Poppins" panose="00000500000000000000" pitchFamily="2" charset="0"/>
              </a:rPr>
              <a:t>install:all</a:t>
            </a:r>
            <a:endParaRPr lang="en-US" sz="2200" dirty="0">
              <a:solidFill>
                <a:schemeClr val="tx1">
                  <a:lumMod val="65000"/>
                  <a:lumOff val="35000"/>
                </a:schemeClr>
              </a:solidFill>
              <a:latin typeface="Consolas" panose="020B0609020204030204" pitchFamily="49" charset="0"/>
              <a:cs typeface="Poppins" panose="00000500000000000000" pitchFamily="2" charset="0"/>
            </a:endParaRPr>
          </a:p>
          <a:p>
            <a:pPr marL="342900" indent="-342900">
              <a:buFont typeface="Arial"/>
              <a:buChar char="•"/>
            </a:pPr>
            <a:r>
              <a:rPr lang="en-US" sz="2200" dirty="0" err="1">
                <a:solidFill>
                  <a:schemeClr val="tx1">
                    <a:lumMod val="65000"/>
                    <a:lumOff val="35000"/>
                  </a:schemeClr>
                </a:solidFill>
                <a:latin typeface="Consolas" panose="020B0609020204030204" pitchFamily="49" charset="0"/>
                <a:cs typeface="Poppins" panose="00000500000000000000" pitchFamily="2" charset="0"/>
              </a:rPr>
              <a:t>npm</a:t>
            </a:r>
            <a:r>
              <a:rPr lang="en-US" sz="2200" dirty="0">
                <a:solidFill>
                  <a:schemeClr val="tx1">
                    <a:lumMod val="65000"/>
                    <a:lumOff val="35000"/>
                  </a:schemeClr>
                </a:solidFill>
                <a:latin typeface="Consolas" panose="020B0609020204030204" pitchFamily="49" charset="0"/>
                <a:cs typeface="Poppins" panose="00000500000000000000" pitchFamily="2" charset="0"/>
              </a:rPr>
              <a:t> run build</a:t>
            </a:r>
          </a:p>
          <a:p>
            <a:pPr marL="800100" lvl="1" indent="-342900">
              <a:buFont typeface="Arial"/>
              <a:buChar char="•"/>
            </a:pPr>
            <a:endParaRPr lang="en-US" sz="22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1C5AF555-E121-9A5F-96AB-D7AF5E26A88A}"/>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Should have already done this</a:t>
            </a:r>
            <a:endParaRPr lang="en-US"/>
          </a:p>
        </p:txBody>
      </p:sp>
    </p:spTree>
    <p:extLst>
      <p:ext uri="{BB962C8B-B14F-4D97-AF65-F5344CB8AC3E}">
        <p14:creationId xmlns:p14="http://schemas.microsoft.com/office/powerpoint/2010/main" val="1928241977"/>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4DB3-EEC4-A50B-D9A8-F792741CA18F}"/>
              </a:ext>
            </a:extLst>
          </p:cNvPr>
          <p:cNvSpPr>
            <a:spLocks noGrp="1"/>
          </p:cNvSpPr>
          <p:nvPr>
            <p:ph type="title"/>
          </p:nvPr>
        </p:nvSpPr>
        <p:spPr/>
        <p:txBody>
          <a:bodyPr/>
          <a:lstStyle/>
          <a:p>
            <a:r>
              <a:rPr lang="en-US" dirty="0"/>
              <a:t>Quick Note</a:t>
            </a:r>
          </a:p>
        </p:txBody>
      </p:sp>
      <p:sp>
        <p:nvSpPr>
          <p:cNvPr id="3" name="Content Placeholder 2">
            <a:extLst>
              <a:ext uri="{FF2B5EF4-FFF2-40B4-BE49-F238E27FC236}">
                <a16:creationId xmlns:a16="http://schemas.microsoft.com/office/drawing/2014/main" id="{7B5220C4-1AEB-30D4-44CB-F46CF2CB3789}"/>
              </a:ext>
            </a:extLst>
          </p:cNvPr>
          <p:cNvSpPr>
            <a:spLocks noGrp="1"/>
          </p:cNvSpPr>
          <p:nvPr>
            <p:ph sz="quarter" idx="10"/>
          </p:nvPr>
        </p:nvSpPr>
        <p:spPr/>
        <p:txBody>
          <a:bodyPr>
            <a:normAutofit/>
          </a:bodyPr>
          <a:lstStyle/>
          <a:p>
            <a:r>
              <a:rPr lang="en-US" sz="3200" dirty="0">
                <a:solidFill>
                  <a:schemeClr val="tx1">
                    <a:lumMod val="65000"/>
                    <a:lumOff val="35000"/>
                  </a:schemeClr>
                </a:solidFill>
                <a:latin typeface="Poppins" panose="00000500000000000000" pitchFamily="2" charset="0"/>
                <a:cs typeface="Poppins" panose="00000500000000000000" pitchFamily="2" charset="0"/>
              </a:rPr>
              <a:t>The tools we are using in this course are being used to teach the concepts.  </a:t>
            </a:r>
            <a:r>
              <a:rPr lang="en-US" sz="3200" b="1" dirty="0">
                <a:solidFill>
                  <a:schemeClr val="tx1">
                    <a:lumMod val="65000"/>
                    <a:lumOff val="35000"/>
                  </a:schemeClr>
                </a:solidFill>
                <a:latin typeface="Poppins" panose="00000500000000000000" pitchFamily="2" charset="0"/>
                <a:cs typeface="Poppins" panose="00000500000000000000" pitchFamily="2" charset="0"/>
              </a:rPr>
              <a:t>The AI landscape is changing drastically.</a:t>
            </a:r>
            <a:r>
              <a:rPr lang="en-US" sz="3200" dirty="0">
                <a:solidFill>
                  <a:schemeClr val="tx1">
                    <a:lumMod val="65000"/>
                    <a:lumOff val="35000"/>
                  </a:schemeClr>
                </a:solidFill>
                <a:latin typeface="Poppins" panose="00000500000000000000" pitchFamily="2" charset="0"/>
                <a:cs typeface="Poppins" panose="00000500000000000000" pitchFamily="2" charset="0"/>
              </a:rPr>
              <a:t>  Thus, the tools you use may be different, but will provide similar functionality.</a:t>
            </a:r>
          </a:p>
          <a:p>
            <a:endParaRPr lang="en-US" sz="3200" dirty="0">
              <a:solidFill>
                <a:schemeClr val="tx1">
                  <a:lumMod val="65000"/>
                  <a:lumOff val="35000"/>
                </a:schemeClr>
              </a:solidFill>
              <a:latin typeface="Poppins" panose="00000500000000000000" pitchFamily="2" charset="0"/>
              <a:cs typeface="Poppins" panose="00000500000000000000" pitchFamily="2" charset="0"/>
            </a:endParaRPr>
          </a:p>
          <a:p>
            <a:r>
              <a:rPr lang="en-US" sz="3200" dirty="0">
                <a:solidFill>
                  <a:schemeClr val="tx1">
                    <a:lumMod val="65000"/>
                    <a:lumOff val="35000"/>
                  </a:schemeClr>
                </a:solidFill>
                <a:latin typeface="Poppins" panose="00000500000000000000" pitchFamily="2" charset="0"/>
                <a:cs typeface="Poppins" panose="00000500000000000000" pitchFamily="2" charset="0"/>
              </a:rPr>
              <a:t>This content will be updated quarterly to address changes in the technology.</a:t>
            </a:r>
          </a:p>
        </p:txBody>
      </p:sp>
      <p:sp>
        <p:nvSpPr>
          <p:cNvPr id="4" name="Text Placeholder 3">
            <a:extLst>
              <a:ext uri="{FF2B5EF4-FFF2-40B4-BE49-F238E27FC236}">
                <a16:creationId xmlns:a16="http://schemas.microsoft.com/office/drawing/2014/main" id="{A65E9D0B-B9E7-9CCA-190B-4DAFB7E4CF2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5003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558D-62F2-0466-4DAE-5565A1E26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7E52C-855B-F470-0902-DE5FAC4FAB64}"/>
              </a:ext>
            </a:extLst>
          </p:cNvPr>
          <p:cNvSpPr>
            <a:spLocks noGrp="1"/>
          </p:cNvSpPr>
          <p:nvPr>
            <p:ph type="title"/>
          </p:nvPr>
        </p:nvSpPr>
        <p:spPr/>
        <p:txBody>
          <a:bodyPr/>
          <a:lstStyle/>
          <a:p>
            <a:r>
              <a:rPr lang="en-US" dirty="0"/>
              <a:t>Let’s Begin</a:t>
            </a:r>
          </a:p>
        </p:txBody>
      </p:sp>
      <p:sp>
        <p:nvSpPr>
          <p:cNvPr id="6" name="Subtitle 5">
            <a:extLst>
              <a:ext uri="{FF2B5EF4-FFF2-40B4-BE49-F238E27FC236}">
                <a16:creationId xmlns:a16="http://schemas.microsoft.com/office/drawing/2014/main" id="{5AFEDC8C-B201-5F73-5FEE-EFA162B60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779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88E71C1-6D86-D890-70C5-673C1BE959E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13753" y="1031537"/>
            <a:ext cx="9476180" cy="5330351"/>
          </a:xfrm>
          <a:prstGeom prst="rect">
            <a:avLst/>
          </a:prstGeom>
        </p:spPr>
      </p:pic>
      <p:sp>
        <p:nvSpPr>
          <p:cNvPr id="6" name="Graphic 14">
            <a:extLst>
              <a:ext uri="{FF2B5EF4-FFF2-40B4-BE49-F238E27FC236}">
                <a16:creationId xmlns:a16="http://schemas.microsoft.com/office/drawing/2014/main" id="{2C16C71E-5155-CC28-A054-203D35AC4725}"/>
              </a:ext>
            </a:extLst>
          </p:cNvPr>
          <p:cNvSpPr/>
          <p:nvPr/>
        </p:nvSpPr>
        <p:spPr>
          <a:xfrm>
            <a:off x="4032124" y="3429000"/>
            <a:ext cx="2522084" cy="701350"/>
          </a:xfrm>
          <a:prstGeom prst="roundRect">
            <a:avLst/>
          </a:prstGeom>
          <a:gradFill>
            <a:gsLst>
              <a:gs pos="0">
                <a:srgbClr val="5BC2A7"/>
              </a:gs>
              <a:gs pos="50000">
                <a:srgbClr val="50ACBD"/>
              </a:gs>
              <a:gs pos="100000">
                <a:srgbClr val="4597D3"/>
              </a:gs>
            </a:gsLst>
            <a:lin ang="0" scaled="1"/>
          </a:gradFill>
          <a:ln w="28575" cap="flat">
            <a:solidFill>
              <a:srgbClr val="005596"/>
            </a:solidFill>
            <a:prstDash val="solid"/>
            <a:miter/>
          </a:ln>
        </p:spPr>
        <p:txBody>
          <a:bodyPr anchor="ctr"/>
          <a:lstStyle/>
          <a:p>
            <a:pPr algn="ctr"/>
            <a:r>
              <a:rPr lang="en-US" sz="2400" dirty="0">
                <a:solidFill>
                  <a:schemeClr val="bg1"/>
                </a:solidFill>
              </a:rPr>
              <a:t>AI for Developers</a:t>
            </a:r>
          </a:p>
        </p:txBody>
      </p:sp>
      <p:sp>
        <p:nvSpPr>
          <p:cNvPr id="5" name="Title 4">
            <a:extLst>
              <a:ext uri="{FF2B5EF4-FFF2-40B4-BE49-F238E27FC236}">
                <a16:creationId xmlns:a16="http://schemas.microsoft.com/office/drawing/2014/main" id="{5BAEF95A-0BF9-F969-648C-9D16E01C4123}"/>
              </a:ext>
            </a:extLst>
          </p:cNvPr>
          <p:cNvSpPr>
            <a:spLocks noGrp="1"/>
          </p:cNvSpPr>
          <p:nvPr>
            <p:ph type="title"/>
          </p:nvPr>
        </p:nvSpPr>
        <p:spPr/>
        <p:txBody>
          <a:bodyPr/>
          <a:lstStyle/>
          <a:p>
            <a:r>
              <a:rPr lang="en-US" dirty="0"/>
              <a:t>AI Maturity Model</a:t>
            </a:r>
          </a:p>
        </p:txBody>
      </p:sp>
    </p:spTree>
    <p:extLst>
      <p:ext uri="{BB962C8B-B14F-4D97-AF65-F5344CB8AC3E}">
        <p14:creationId xmlns:p14="http://schemas.microsoft.com/office/powerpoint/2010/main" val="144210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709C-2FB8-B8F6-D6A3-E76E32366959}"/>
              </a:ext>
            </a:extLst>
          </p:cNvPr>
          <p:cNvSpPr>
            <a:spLocks noGrp="1"/>
          </p:cNvSpPr>
          <p:nvPr>
            <p:ph type="title"/>
          </p:nvPr>
        </p:nvSpPr>
        <p:spPr/>
        <p:txBody>
          <a:bodyPr/>
          <a:lstStyle/>
          <a:p>
            <a:r>
              <a:rPr lang="en-US" dirty="0"/>
              <a:t>Improving AI Courses &amp; Maturity Model</a:t>
            </a:r>
          </a:p>
        </p:txBody>
      </p:sp>
      <p:pic>
        <p:nvPicPr>
          <p:cNvPr id="7" name="Picture 6">
            <a:extLst>
              <a:ext uri="{FF2B5EF4-FFF2-40B4-BE49-F238E27FC236}">
                <a16:creationId xmlns:a16="http://schemas.microsoft.com/office/drawing/2014/main" id="{C9FDA913-9D84-D178-F87D-A65514109128}"/>
              </a:ext>
            </a:extLst>
          </p:cNvPr>
          <p:cNvPicPr>
            <a:picLocks noChangeAspect="1"/>
          </p:cNvPicPr>
          <p:nvPr/>
        </p:nvPicPr>
        <p:blipFill>
          <a:blip r:embed="rId2"/>
          <a:stretch>
            <a:fillRect/>
          </a:stretch>
        </p:blipFill>
        <p:spPr>
          <a:xfrm>
            <a:off x="1454921" y="1102254"/>
            <a:ext cx="9282158" cy="5214240"/>
          </a:xfrm>
          <a:prstGeom prst="rect">
            <a:avLst/>
          </a:prstGeom>
        </p:spPr>
      </p:pic>
    </p:spTree>
    <p:extLst>
      <p:ext uri="{BB962C8B-B14F-4D97-AF65-F5344CB8AC3E}">
        <p14:creationId xmlns:p14="http://schemas.microsoft.com/office/powerpoint/2010/main" val="146567282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O-WIDE (v4)" id="{DF483C8F-CF80-7242-8FCF-8ECFE68ED3C5}" vid="{A8583E8F-957C-D247-A736-2E1616B28E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3620</TotalTime>
  <Words>6707</Words>
  <Application>Microsoft Office PowerPoint</Application>
  <PresentationFormat>Widescreen</PresentationFormat>
  <Paragraphs>676</Paragraphs>
  <Slides>37</Slides>
  <Notes>31</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Consolas</vt:lpstr>
      <vt:lpstr>Arial</vt:lpstr>
      <vt:lpstr>Verdana Pro</vt:lpstr>
      <vt:lpstr>Poppins Medium</vt:lpstr>
      <vt:lpstr>Wingdings</vt:lpstr>
      <vt:lpstr>Khula</vt:lpstr>
      <vt:lpstr>Poppins SemiBold</vt:lpstr>
      <vt:lpstr>Century Gothic</vt:lpstr>
      <vt:lpstr>Arial,Sans-Serif</vt:lpstr>
      <vt:lpstr>Calibri</vt:lpstr>
      <vt:lpstr>Courier New</vt:lpstr>
      <vt:lpstr>Poppins</vt:lpstr>
      <vt:lpstr>Khula SemiBold</vt:lpstr>
      <vt:lpstr>Office Theme</vt:lpstr>
      <vt:lpstr>Class Prep</vt:lpstr>
      <vt:lpstr>Intro to AI for Dev @ Improving</vt:lpstr>
      <vt:lpstr>Learning Objectives</vt:lpstr>
      <vt:lpstr>Ground Rules </vt:lpstr>
      <vt:lpstr>Prerequisites</vt:lpstr>
      <vt:lpstr>Quick Note</vt:lpstr>
      <vt:lpstr>Let’s Begin</vt:lpstr>
      <vt:lpstr>AI Maturity Model</vt:lpstr>
      <vt:lpstr>Improving AI Courses &amp; Maturity Model</vt:lpstr>
      <vt:lpstr>And so much more…</vt:lpstr>
      <vt:lpstr>Where are you on your AI journey</vt:lpstr>
      <vt:lpstr>AI Grounding &amp; Context</vt:lpstr>
      <vt:lpstr>Windsurf Cascade</vt:lpstr>
      <vt:lpstr>AI Context</vt:lpstr>
      <vt:lpstr>Code Completion Context</vt:lpstr>
      <vt:lpstr>Chat Context / Modes</vt:lpstr>
      <vt:lpstr>AI Prompts</vt:lpstr>
      <vt:lpstr>Principle 1: Write Clear and Specific Instructions</vt:lpstr>
      <vt:lpstr>Prompt Structure Tip: RTCC</vt:lpstr>
      <vt:lpstr>Try: Roles, Task, Context, Constraints</vt:lpstr>
      <vt:lpstr>Principle 3: Refine &amp; Re-Prompt</vt:lpstr>
      <vt:lpstr>IDE AI Assistance</vt:lpstr>
      <vt:lpstr>Agentic Development</vt:lpstr>
      <vt:lpstr>Agentic AI Development</vt:lpstr>
      <vt:lpstr>Agent Assisted User Stories</vt:lpstr>
      <vt:lpstr>Guided Coding DEMO</vt:lpstr>
      <vt:lpstr>Feature Implementation</vt:lpstr>
      <vt:lpstr>Recap</vt:lpstr>
      <vt:lpstr>Q&amp;A</vt:lpstr>
      <vt:lpstr>Appendix</vt:lpstr>
      <vt:lpstr>PowerPoint Presentation</vt:lpstr>
      <vt:lpstr>Micro Refactor</vt:lpstr>
      <vt:lpstr>MCP</vt:lpstr>
      <vt:lpstr>Git &amp; PR Flow with Agent Assistance</vt:lpstr>
      <vt:lpstr>Agent Assisted PR/Code Review</vt:lpstr>
      <vt:lpstr>Recap</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 Brinkman</dc:creator>
  <cp:lastModifiedBy>Tim Rayburn</cp:lastModifiedBy>
  <cp:revision>659</cp:revision>
  <dcterms:created xsi:type="dcterms:W3CDTF">2025-11-27T19:03:38Z</dcterms:created>
  <dcterms:modified xsi:type="dcterms:W3CDTF">2026-02-07T23:03:31Z</dcterms:modified>
</cp:coreProperties>
</file>